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notesSlides/notesSlide6.xml" ContentType="application/vnd.openxmlformats-officedocument.presentationml.notesSlide+xml"/>
  <Override PartName="/ppt/charts/chart6.xml" ContentType="application/vnd.openxmlformats-officedocument.drawingml.chart+xml"/>
  <Override PartName="/ppt/notesSlides/notesSlide7.xml" ContentType="application/vnd.openxmlformats-officedocument.presentationml.notesSlide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0"/>
  </p:notesMasterIdLst>
  <p:sldIdLst>
    <p:sldId id="404" r:id="rId3"/>
    <p:sldId id="397" r:id="rId4"/>
    <p:sldId id="398" r:id="rId5"/>
    <p:sldId id="399" r:id="rId6"/>
    <p:sldId id="400" r:id="rId7"/>
    <p:sldId id="401" r:id="rId8"/>
    <p:sldId id="407" r:id="rId9"/>
  </p:sldIdLst>
  <p:sldSz cx="9144000" cy="5715000" type="screen16x1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6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2879E"/>
    <a:srgbClr val="235591"/>
    <a:srgbClr val="B40000"/>
    <a:srgbClr val="00FF00"/>
    <a:srgbClr val="30DC5D"/>
    <a:srgbClr val="00CC66"/>
    <a:srgbClr val="00CC00"/>
    <a:srgbClr val="EBF2F9"/>
    <a:srgbClr val="F7EFEF"/>
    <a:srgbClr val="87C7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5767" autoAdjust="0"/>
  </p:normalViewPr>
  <p:slideViewPr>
    <p:cSldViewPr>
      <p:cViewPr varScale="1">
        <p:scale>
          <a:sx n="101" d="100"/>
          <a:sy n="101" d="100"/>
        </p:scale>
        <p:origin x="-778" y="-86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0" d="100"/>
        <a:sy n="110" d="100"/>
      </p:scale>
      <p:origin x="0" y="4788"/>
    </p:cViewPr>
  </p:sorterViewPr>
  <p:notesViewPr>
    <p:cSldViewPr>
      <p:cViewPr>
        <p:scale>
          <a:sx n="70" d="100"/>
          <a:sy n="70" d="100"/>
        </p:scale>
        <p:origin x="-4134" y="-378"/>
      </p:cViewPr>
      <p:guideLst>
        <p:guide orient="horz" pos="3126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1147358556355692E-2"/>
          <c:y val="5.670184299301647E-2"/>
          <c:w val="0.89393900469275744"/>
          <c:h val="0.52922940921482942"/>
        </c:manualLayout>
      </c:layout>
      <c:lineChart>
        <c:grouping val="standard"/>
        <c:varyColors val="0"/>
        <c:ser>
          <c:idx val="1"/>
          <c:order val="0"/>
          <c:tx>
            <c:strRef>
              <c:f>Лист1!$B$1</c:f>
              <c:strCache>
                <c:ptCount val="1"/>
                <c:pt idx="0">
                  <c:v>Исполнение плана 2022 г.</c:v>
                </c:pt>
              </c:strCache>
            </c:strRef>
          </c:tx>
          <c:spPr>
            <a:ln>
              <a:solidFill>
                <a:schemeClr val="bg2">
                  <a:lumMod val="50000"/>
                </a:schemeClr>
              </a:solidFill>
            </a:ln>
          </c:spPr>
          <c:marker>
            <c:spPr>
              <a:solidFill>
                <a:schemeClr val="bg2">
                  <a:lumMod val="50000"/>
                </a:schemeClr>
              </a:solidFill>
            </c:spPr>
          </c:marker>
          <c:dPt>
            <c:idx val="1"/>
            <c:bubble3D val="0"/>
          </c:dPt>
          <c:dPt>
            <c:idx val="2"/>
            <c:bubble3D val="0"/>
          </c:dPt>
          <c:dPt>
            <c:idx val="5"/>
            <c:bubble3D val="0"/>
          </c:dPt>
          <c:dPt>
            <c:idx val="7"/>
            <c:bubble3D val="0"/>
          </c:dPt>
          <c:dPt>
            <c:idx val="9"/>
            <c:bubble3D val="0"/>
          </c:dPt>
          <c:dPt>
            <c:idx val="13"/>
            <c:bubble3D val="0"/>
          </c:dPt>
          <c:dPt>
            <c:idx val="16"/>
            <c:bubble3D val="0"/>
          </c:dPt>
          <c:dLbls>
            <c:numFmt formatCode="#,##0.0" sourceLinked="0"/>
            <c:txPr>
              <a:bodyPr rot="0" vert="horz"/>
              <a:lstStyle/>
              <a:p>
                <a:pPr>
                  <a:defRPr sz="1100" b="1">
                    <a:latin typeface="Calibri" panose="020F0502020204030204" pitchFamily="34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Заболотское </c:v>
                </c:pt>
                <c:pt idx="1">
                  <c:v>Фроловское </c:v>
                </c:pt>
                <c:pt idx="2">
                  <c:v>Кукуштанское </c:v>
                </c:pt>
                <c:pt idx="3">
                  <c:v>Усть-Качкинское </c:v>
                </c:pt>
                <c:pt idx="4">
                  <c:v>Пальниковское </c:v>
                </c:pt>
                <c:pt idx="5">
                  <c:v>Лобановское </c:v>
                </c:pt>
                <c:pt idx="6">
                  <c:v>Гамовское </c:v>
                </c:pt>
                <c:pt idx="7">
                  <c:v>Юго-Камское </c:v>
                </c:pt>
                <c:pt idx="8">
                  <c:v>Двуреченское </c:v>
                </c:pt>
                <c:pt idx="9">
                  <c:v>Юговское </c:v>
                </c:pt>
                <c:pt idx="10">
                  <c:v>Хохловское </c:v>
                </c:pt>
                <c:pt idx="11">
                  <c:v>Кондратовское </c:v>
                </c:pt>
                <c:pt idx="12">
                  <c:v>Култаевское </c:v>
                </c:pt>
                <c:pt idx="13">
                  <c:v>Сылвенское </c:v>
                </c:pt>
                <c:pt idx="14">
                  <c:v>Платошинское </c:v>
                </c:pt>
                <c:pt idx="15">
                  <c:v>Савинское </c:v>
                </c:pt>
                <c:pt idx="16">
                  <c:v>Бершетское</c:v>
                </c:pt>
              </c:strCache>
            </c:strRef>
          </c:cat>
          <c:val>
            <c:numRef>
              <c:f>Лист1!$B$2:$B$18</c:f>
              <c:numCache>
                <c:formatCode>#,##0</c:formatCode>
                <c:ptCount val="17"/>
                <c:pt idx="0">
                  <c:v>25.947397613233214</c:v>
                </c:pt>
                <c:pt idx="1">
                  <c:v>52.39847302041558</c:v>
                </c:pt>
                <c:pt idx="2">
                  <c:v>45.826442242276386</c:v>
                </c:pt>
                <c:pt idx="3">
                  <c:v>52.215810740475376</c:v>
                </c:pt>
                <c:pt idx="4">
                  <c:v>37.464141230719783</c:v>
                </c:pt>
                <c:pt idx="5">
                  <c:v>44.553905523379086</c:v>
                </c:pt>
                <c:pt idx="6">
                  <c:v>43.290293753443429</c:v>
                </c:pt>
                <c:pt idx="7">
                  <c:v>26.66943023364497</c:v>
                </c:pt>
                <c:pt idx="8">
                  <c:v>43.466097022751455</c:v>
                </c:pt>
                <c:pt idx="9">
                  <c:v>21.665427578101141</c:v>
                </c:pt>
                <c:pt idx="10">
                  <c:v>47.081335204644532</c:v>
                </c:pt>
                <c:pt idx="11">
                  <c:v>43.422534251932554</c:v>
                </c:pt>
                <c:pt idx="12">
                  <c:v>29.257197650933186</c:v>
                </c:pt>
                <c:pt idx="13">
                  <c:v>44.277754326597289</c:v>
                </c:pt>
                <c:pt idx="14">
                  <c:v>28.474030258930817</c:v>
                </c:pt>
                <c:pt idx="15">
                  <c:v>17.948721618598967</c:v>
                </c:pt>
                <c:pt idx="16">
                  <c:v>41.493212257141032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Лист1!$C$1</c:f>
              <c:strCache>
                <c:ptCount val="1"/>
                <c:pt idx="0">
                  <c:v>Исполнение плана 6 мес. 2022 г.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circle"/>
            <c:size val="7"/>
            <c:spPr>
              <a:solidFill>
                <a:srgbClr val="C00000"/>
              </a:solidFill>
            </c:spPr>
          </c:marker>
          <c:dPt>
            <c:idx val="0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6"/>
            <c:bubble3D val="0"/>
          </c:dPt>
          <c:dPt>
            <c:idx val="7"/>
            <c:bubble3D val="0"/>
          </c:dPt>
          <c:dPt>
            <c:idx val="8"/>
            <c:bubble3D val="0"/>
          </c:dPt>
          <c:dPt>
            <c:idx val="12"/>
            <c:bubble3D val="0"/>
          </c:dPt>
          <c:dPt>
            <c:idx val="14"/>
            <c:bubble3D val="0"/>
          </c:dPt>
          <c:dPt>
            <c:idx val="15"/>
            <c:bubble3D val="0"/>
          </c:dPt>
          <c:dPt>
            <c:idx val="16"/>
            <c:bubble3D val="0"/>
          </c:dPt>
          <c:dLbls>
            <c:dLbl>
              <c:idx val="0"/>
              <c:layout>
                <c:manualLayout>
                  <c:x val="-2.7980225951484458E-2"/>
                  <c:y val="-4.359593401740465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3.2459336900988352E-2"/>
                  <c:y val="-3.375206590430946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9670843861955815E-2"/>
                  <c:y val="-3.867399996085706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7980225951484458E-2"/>
                  <c:y val="-4.359612779433599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3.2163130191302548E-2"/>
                  <c:y val="-3.129129265296702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3.076882877802985E-2"/>
                  <c:y val="-3.62130329325832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3.1065035487715657E-2"/>
                  <c:y val="-3.62130329325832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2.9374527364757156E-2"/>
                  <c:y val="-3.867399996085706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2.6585924538211764E-2"/>
                  <c:y val="-4.359593401740465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2.3797321711666371E-2"/>
                  <c:y val="-4.605709482260981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2.8276432661170265E-2"/>
                  <c:y val="-3.867399996085706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2.5487829834624873E-2"/>
                  <c:y val="-4.113496698913085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2.269922700807938E-2"/>
                  <c:y val="-4.359612779433601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2.8276432661170265E-2"/>
                  <c:y val="-4.851786807395225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2.5487939622137731E-2"/>
                  <c:y val="-3.62130329325832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2.2699227008079484E-2"/>
                  <c:y val="-2.883013184776186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 rot="0" vert="horz"/>
              <a:lstStyle/>
              <a:p>
                <a:pPr>
                  <a:defRPr sz="1100" b="1">
                    <a:latin typeface="Calibri" panose="020F0502020204030204" pitchFamily="34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Заболотское </c:v>
                </c:pt>
                <c:pt idx="1">
                  <c:v>Фроловское </c:v>
                </c:pt>
                <c:pt idx="2">
                  <c:v>Кукуштанское </c:v>
                </c:pt>
                <c:pt idx="3">
                  <c:v>Усть-Качкинское </c:v>
                </c:pt>
                <c:pt idx="4">
                  <c:v>Пальниковское </c:v>
                </c:pt>
                <c:pt idx="5">
                  <c:v>Лобановское </c:v>
                </c:pt>
                <c:pt idx="6">
                  <c:v>Гамовское </c:v>
                </c:pt>
                <c:pt idx="7">
                  <c:v>Юго-Камское </c:v>
                </c:pt>
                <c:pt idx="8">
                  <c:v>Двуреченское </c:v>
                </c:pt>
                <c:pt idx="9">
                  <c:v>Юговское </c:v>
                </c:pt>
                <c:pt idx="10">
                  <c:v>Хохловское </c:v>
                </c:pt>
                <c:pt idx="11">
                  <c:v>Кондратовское </c:v>
                </c:pt>
                <c:pt idx="12">
                  <c:v>Култаевское </c:v>
                </c:pt>
                <c:pt idx="13">
                  <c:v>Сылвенское </c:v>
                </c:pt>
                <c:pt idx="14">
                  <c:v>Платошинское </c:v>
                </c:pt>
                <c:pt idx="15">
                  <c:v>Савинское </c:v>
                </c:pt>
                <c:pt idx="16">
                  <c:v>Бершетское</c:v>
                </c:pt>
              </c:strCache>
            </c:strRef>
          </c:cat>
          <c:val>
            <c:numRef>
              <c:f>Лист1!$C$2:$C$18</c:f>
              <c:numCache>
                <c:formatCode>#,##0</c:formatCode>
                <c:ptCount val="17"/>
                <c:pt idx="0">
                  <c:v>106.66821846287078</c:v>
                </c:pt>
                <c:pt idx="1">
                  <c:v>105.49954852682339</c:v>
                </c:pt>
                <c:pt idx="2">
                  <c:v>104.35867007992599</c:v>
                </c:pt>
                <c:pt idx="3">
                  <c:v>102.79990717733043</c:v>
                </c:pt>
                <c:pt idx="4">
                  <c:v>102.66100299076761</c:v>
                </c:pt>
                <c:pt idx="5">
                  <c:v>101.1951653024951</c:v>
                </c:pt>
                <c:pt idx="6">
                  <c:v>100.71367358787882</c:v>
                </c:pt>
                <c:pt idx="7">
                  <c:v>100.20018004180939</c:v>
                </c:pt>
                <c:pt idx="8">
                  <c:v>100.06628003870084</c:v>
                </c:pt>
                <c:pt idx="9">
                  <c:v>99.494955218890524</c:v>
                </c:pt>
                <c:pt idx="10">
                  <c:v>98.749899463421926</c:v>
                </c:pt>
                <c:pt idx="11">
                  <c:v>97.07694845841057</c:v>
                </c:pt>
                <c:pt idx="12">
                  <c:v>96.439716863854713</c:v>
                </c:pt>
                <c:pt idx="13">
                  <c:v>91.104838441670125</c:v>
                </c:pt>
                <c:pt idx="14">
                  <c:v>89.59354926087147</c:v>
                </c:pt>
                <c:pt idx="15">
                  <c:v>79.822742864490067</c:v>
                </c:pt>
                <c:pt idx="16">
                  <c:v>79.704586371883508</c:v>
                </c:pt>
              </c:numCache>
            </c:numRef>
          </c:val>
          <c:smooth val="0"/>
        </c:ser>
        <c:ser>
          <c:idx val="0"/>
          <c:order val="2"/>
          <c:tx>
            <c:strRef>
              <c:f>Лист1!$D$1</c:f>
              <c:strCache>
                <c:ptCount val="1"/>
                <c:pt idx="0">
                  <c:v>среднее значение по исполнению плана 6 мес. 2022 г.</c:v>
                </c:pt>
              </c:strCache>
            </c:strRef>
          </c:tx>
          <c:spPr>
            <a:ln>
              <a:solidFill>
                <a:schemeClr val="accent1">
                  <a:lumMod val="75000"/>
                </a:schemeClr>
              </a:solidFill>
            </a:ln>
          </c:spPr>
          <c:marker>
            <c:symbol val="none"/>
          </c:marker>
          <c:dLbls>
            <c:dLbl>
              <c:idx val="15"/>
              <c:layout>
                <c:manualLayout>
                  <c:x val="2.3913916050319568E-2"/>
                  <c:y val="-2.7890895061459215E-2"/>
                </c:manualLayout>
              </c:layout>
              <c:spPr>
                <a:ln>
                  <a:noFill/>
                </a:ln>
              </c:spPr>
              <c:txPr>
                <a:bodyPr/>
                <a:lstStyle/>
                <a:p>
                  <a:pPr>
                    <a:defRPr sz="1400" b="1" baseline="0">
                      <a:solidFill>
                        <a:schemeClr val="accent1">
                          <a:lumMod val="75000"/>
                        </a:schemeClr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ln>
                <a:noFill/>
              </a:ln>
            </c:spPr>
            <c:txPr>
              <a:bodyPr/>
              <a:lstStyle/>
              <a:p>
                <a:pPr>
                  <a:defRPr sz="1400" baseline="0">
                    <a:solidFill>
                      <a:schemeClr val="accent1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Лист1!$A$2:$A$18</c:f>
              <c:strCache>
                <c:ptCount val="17"/>
                <c:pt idx="0">
                  <c:v>Заболотское </c:v>
                </c:pt>
                <c:pt idx="1">
                  <c:v>Фроловское </c:v>
                </c:pt>
                <c:pt idx="2">
                  <c:v>Кукуштанское </c:v>
                </c:pt>
                <c:pt idx="3">
                  <c:v>Усть-Качкинское </c:v>
                </c:pt>
                <c:pt idx="4">
                  <c:v>Пальниковское </c:v>
                </c:pt>
                <c:pt idx="5">
                  <c:v>Лобановское </c:v>
                </c:pt>
                <c:pt idx="6">
                  <c:v>Гамовское </c:v>
                </c:pt>
                <c:pt idx="7">
                  <c:v>Юго-Камское </c:v>
                </c:pt>
                <c:pt idx="8">
                  <c:v>Двуреченское </c:v>
                </c:pt>
                <c:pt idx="9">
                  <c:v>Юговское </c:v>
                </c:pt>
                <c:pt idx="10">
                  <c:v>Хохловское </c:v>
                </c:pt>
                <c:pt idx="11">
                  <c:v>Кондратовское </c:v>
                </c:pt>
                <c:pt idx="12">
                  <c:v>Култаевское </c:v>
                </c:pt>
                <c:pt idx="13">
                  <c:v>Сылвенское </c:v>
                </c:pt>
                <c:pt idx="14">
                  <c:v>Платошинское </c:v>
                </c:pt>
                <c:pt idx="15">
                  <c:v>Савинское </c:v>
                </c:pt>
                <c:pt idx="16">
                  <c:v>Бершетское</c:v>
                </c:pt>
              </c:strCache>
            </c:strRef>
          </c:cat>
          <c:val>
            <c:numRef>
              <c:f>Лист1!$D$2:$D$18</c:f>
              <c:numCache>
                <c:formatCode>0.0</c:formatCode>
                <c:ptCount val="17"/>
                <c:pt idx="0">
                  <c:v>97.4</c:v>
                </c:pt>
                <c:pt idx="1">
                  <c:v>97.4</c:v>
                </c:pt>
                <c:pt idx="2">
                  <c:v>97.4</c:v>
                </c:pt>
                <c:pt idx="3">
                  <c:v>97.4</c:v>
                </c:pt>
                <c:pt idx="4">
                  <c:v>97.4</c:v>
                </c:pt>
                <c:pt idx="5">
                  <c:v>97.4</c:v>
                </c:pt>
                <c:pt idx="6">
                  <c:v>97.4</c:v>
                </c:pt>
                <c:pt idx="7">
                  <c:v>97.4</c:v>
                </c:pt>
                <c:pt idx="8">
                  <c:v>97.4</c:v>
                </c:pt>
                <c:pt idx="9">
                  <c:v>97.4</c:v>
                </c:pt>
                <c:pt idx="10">
                  <c:v>97.4</c:v>
                </c:pt>
                <c:pt idx="11">
                  <c:v>97.4</c:v>
                </c:pt>
                <c:pt idx="12">
                  <c:v>97.4</c:v>
                </c:pt>
                <c:pt idx="13">
                  <c:v>97.4</c:v>
                </c:pt>
                <c:pt idx="14">
                  <c:v>97.4</c:v>
                </c:pt>
                <c:pt idx="15">
                  <c:v>97.4</c:v>
                </c:pt>
                <c:pt idx="16">
                  <c:v>97.4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8433280"/>
        <c:axId val="118434816"/>
      </c:lineChart>
      <c:catAx>
        <c:axId val="11843328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200" b="1" baseline="0">
                <a:latin typeface="Calibri" panose="020F0502020204030204" pitchFamily="34" charset="0"/>
              </a:defRPr>
            </a:pPr>
            <a:endParaRPr lang="ru-RU"/>
          </a:p>
        </c:txPr>
        <c:crossAx val="118434816"/>
        <c:crosses val="autoZero"/>
        <c:auto val="1"/>
        <c:lblAlgn val="ctr"/>
        <c:lblOffset val="100"/>
        <c:noMultiLvlLbl val="0"/>
      </c:catAx>
      <c:valAx>
        <c:axId val="118434816"/>
        <c:scaling>
          <c:orientation val="minMax"/>
          <c:max val="16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ru-RU" sz="1200" dirty="0" smtClean="0"/>
                  <a:t>%</a:t>
                </a:r>
                <a:endParaRPr lang="ru-RU" sz="1200" dirty="0"/>
              </a:p>
            </c:rich>
          </c:tx>
          <c:layout>
            <c:manualLayout>
              <c:xMode val="edge"/>
              <c:yMode val="edge"/>
              <c:x val="7.111705720280739E-3"/>
              <c:y val="2.0166365246649938E-3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18433280"/>
        <c:crosses val="autoZero"/>
        <c:crossBetween val="between"/>
        <c:majorUnit val="20"/>
      </c:valAx>
      <c:spPr>
        <a:noFill/>
      </c:spPr>
    </c:plotArea>
    <c:legend>
      <c:legendPos val="b"/>
      <c:layout>
        <c:manualLayout>
          <c:xMode val="edge"/>
          <c:yMode val="edge"/>
          <c:x val="6.3200279650752773E-3"/>
          <c:y val="0.84720688962252833"/>
          <c:w val="0.6018812749052973"/>
          <c:h val="0.15033214334919784"/>
        </c:manualLayout>
      </c:layout>
      <c:overlay val="0"/>
      <c:spPr>
        <a:effectLst>
          <a:glow rad="127000">
            <a:schemeClr val="accent2">
              <a:lumMod val="40000"/>
              <a:lumOff val="60000"/>
            </a:schemeClr>
          </a:glow>
        </a:effectLst>
      </c:spPr>
      <c:txPr>
        <a:bodyPr/>
        <a:lstStyle/>
        <a:p>
          <a:pPr>
            <a:defRPr sz="1400" b="1">
              <a:latin typeface="Calibri" panose="020F0502020204030204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8196522309711289E-2"/>
          <c:y val="9.9358540224118538E-2"/>
          <c:w val="0.90652569991251097"/>
          <c:h val="0.50338925541795454"/>
        </c:manualLayout>
      </c:layout>
      <c:lineChart>
        <c:grouping val="standard"/>
        <c:varyColors val="0"/>
        <c:ser>
          <c:idx val="1"/>
          <c:order val="0"/>
          <c:tx>
            <c:strRef>
              <c:f>Лист1!$B$1</c:f>
              <c:strCache>
                <c:ptCount val="1"/>
                <c:pt idx="0">
                  <c:v>Исполнение плана  2022 г.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square"/>
            <c:size val="7"/>
            <c:spPr>
              <a:solidFill>
                <a:srgbClr val="0070C0"/>
              </a:solidFill>
            </c:spPr>
          </c:marker>
          <c:dPt>
            <c:idx val="1"/>
            <c:bubble3D val="0"/>
          </c:dPt>
          <c:dPt>
            <c:idx val="2"/>
            <c:bubble3D val="0"/>
          </c:dPt>
          <c:dPt>
            <c:idx val="5"/>
            <c:bubble3D val="0"/>
          </c:dPt>
          <c:dPt>
            <c:idx val="7"/>
            <c:bubble3D val="0"/>
          </c:dPt>
          <c:dPt>
            <c:idx val="9"/>
            <c:bubble3D val="0"/>
          </c:dPt>
          <c:dPt>
            <c:idx val="13"/>
            <c:bubble3D val="0"/>
          </c:dPt>
          <c:dPt>
            <c:idx val="16"/>
            <c:bubble3D val="0"/>
          </c:dPt>
          <c:dLbls>
            <c:dLbl>
              <c:idx val="11"/>
              <c:layout>
                <c:manualLayout>
                  <c:x val="-2.5388888888888888E-2"/>
                  <c:y val="-2.883013184776186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2.9555664916885289E-2"/>
                  <c:y val="-3.867399996085706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2.6777777777777675E-2"/>
                  <c:y val="-4.113496698913085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2.6777777777777675E-2"/>
                  <c:y val="-3.129109887603566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2.6927274715660542E-2"/>
                  <c:y val="-2.883013184776186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 rot="0" vert="horz"/>
              <a:lstStyle/>
              <a:p>
                <a:pPr>
                  <a:defRPr sz="1100" b="1">
                    <a:latin typeface="Calibri" panose="020F0502020204030204" pitchFamily="34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Кукуштанское </c:v>
                </c:pt>
                <c:pt idx="1">
                  <c:v>Пальниковское </c:v>
                </c:pt>
                <c:pt idx="2">
                  <c:v>Савинское </c:v>
                </c:pt>
                <c:pt idx="3">
                  <c:v>Фроловское </c:v>
                </c:pt>
                <c:pt idx="4">
                  <c:v>Заболотское </c:v>
                </c:pt>
                <c:pt idx="5">
                  <c:v>Кондратовское </c:v>
                </c:pt>
                <c:pt idx="6">
                  <c:v>Лобановское </c:v>
                </c:pt>
                <c:pt idx="7">
                  <c:v>Гамовское </c:v>
                </c:pt>
                <c:pt idx="8">
                  <c:v>Платошинское </c:v>
                </c:pt>
                <c:pt idx="9">
                  <c:v>Усть-Качкинское </c:v>
                </c:pt>
                <c:pt idx="10">
                  <c:v>Сылвенское </c:v>
                </c:pt>
                <c:pt idx="11">
                  <c:v>Двуреченское </c:v>
                </c:pt>
                <c:pt idx="12">
                  <c:v>Хохловское </c:v>
                </c:pt>
                <c:pt idx="13">
                  <c:v>Юговское </c:v>
                </c:pt>
                <c:pt idx="14">
                  <c:v>Юго-Камское </c:v>
                </c:pt>
                <c:pt idx="15">
                  <c:v>Култаевское </c:v>
                </c:pt>
                <c:pt idx="16">
                  <c:v>Бершетское</c:v>
                </c:pt>
              </c:strCache>
            </c:strRef>
          </c:cat>
          <c:val>
            <c:numRef>
              <c:f>Лист1!$B$2:$B$18</c:f>
              <c:numCache>
                <c:formatCode>#,##0.0</c:formatCode>
                <c:ptCount val="17"/>
                <c:pt idx="0">
                  <c:v>27.770671279927271</c:v>
                </c:pt>
                <c:pt idx="1">
                  <c:v>42.156089641376518</c:v>
                </c:pt>
                <c:pt idx="2">
                  <c:v>21.434833568794069</c:v>
                </c:pt>
                <c:pt idx="3">
                  <c:v>35.366663735473992</c:v>
                </c:pt>
                <c:pt idx="4">
                  <c:v>22.458239009944499</c:v>
                </c:pt>
                <c:pt idx="5">
                  <c:v>22.66725035646375</c:v>
                </c:pt>
                <c:pt idx="6">
                  <c:v>29.022048915441395</c:v>
                </c:pt>
                <c:pt idx="7">
                  <c:v>29.752435337765988</c:v>
                </c:pt>
                <c:pt idx="8">
                  <c:v>31.516888589406545</c:v>
                </c:pt>
                <c:pt idx="9">
                  <c:v>37.261603107845367</c:v>
                </c:pt>
                <c:pt idx="10">
                  <c:v>29.474897468975193</c:v>
                </c:pt>
                <c:pt idx="11">
                  <c:v>37.35518841220064</c:v>
                </c:pt>
                <c:pt idx="12">
                  <c:v>38.450180519582453</c:v>
                </c:pt>
                <c:pt idx="13">
                  <c:v>16.079640227438187</c:v>
                </c:pt>
                <c:pt idx="14">
                  <c:v>23.383159176240095</c:v>
                </c:pt>
                <c:pt idx="15">
                  <c:v>19.803160064707054</c:v>
                </c:pt>
                <c:pt idx="16">
                  <c:v>26.157087668036972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Лист1!$C$1</c:f>
              <c:strCache>
                <c:ptCount val="1"/>
                <c:pt idx="0">
                  <c:v>Исполнение плана  6 мес. 2022 г.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circle"/>
            <c:size val="7"/>
            <c:spPr>
              <a:solidFill>
                <a:srgbClr val="C00000"/>
              </a:solidFill>
            </c:spPr>
          </c:marker>
          <c:dPt>
            <c:idx val="0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6"/>
            <c:bubble3D val="0"/>
          </c:dPt>
          <c:dPt>
            <c:idx val="7"/>
            <c:bubble3D val="0"/>
          </c:dPt>
          <c:dPt>
            <c:idx val="8"/>
            <c:bubble3D val="0"/>
          </c:dPt>
          <c:dPt>
            <c:idx val="12"/>
            <c:bubble3D val="0"/>
          </c:dPt>
          <c:dPt>
            <c:idx val="14"/>
            <c:bubble3D val="0"/>
          </c:dPt>
          <c:dPt>
            <c:idx val="15"/>
            <c:bubble3D val="0"/>
          </c:dPt>
          <c:dPt>
            <c:idx val="16"/>
            <c:bubble3D val="0"/>
          </c:dPt>
          <c:dLbls>
            <c:dLbl>
              <c:idx val="0"/>
              <c:layout>
                <c:manualLayout>
                  <c:x val="-2.6482830271216097E-2"/>
                  <c:y val="-3.129129265296702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0927165354330708E-2"/>
                  <c:y val="-5.097883510222605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2.7871609798775152E-2"/>
                  <c:y val="-3.375206590430946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2.5093832020997374E-2"/>
                  <c:y val="-3.62130329325832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3.0944444444444445E-2"/>
                  <c:y val="-3.62130329325832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2.2611220472440845E-2"/>
                  <c:y val="-4.113496698913085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2.8166666666666666E-2"/>
                  <c:y val="-4.113496698913085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2.6777777777777779E-2"/>
                  <c:y val="-5.097883510222605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2.4E-2"/>
                  <c:y val="-4.359593401740465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1.9982830271216098E-2"/>
                  <c:y val="-3.129109887603566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 rot="0" vert="horz"/>
              <a:lstStyle/>
              <a:p>
                <a:pPr>
                  <a:defRPr sz="1100" b="1">
                    <a:latin typeface="Calibri" panose="020F0502020204030204" pitchFamily="34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Кукуштанское </c:v>
                </c:pt>
                <c:pt idx="1">
                  <c:v>Пальниковское </c:v>
                </c:pt>
                <c:pt idx="2">
                  <c:v>Савинское </c:v>
                </c:pt>
                <c:pt idx="3">
                  <c:v>Фроловское </c:v>
                </c:pt>
                <c:pt idx="4">
                  <c:v>Заболотское </c:v>
                </c:pt>
                <c:pt idx="5">
                  <c:v>Кондратовское </c:v>
                </c:pt>
                <c:pt idx="6">
                  <c:v>Лобановское </c:v>
                </c:pt>
                <c:pt idx="7">
                  <c:v>Гамовское </c:v>
                </c:pt>
                <c:pt idx="8">
                  <c:v>Платошинское </c:v>
                </c:pt>
                <c:pt idx="9">
                  <c:v>Усть-Качкинское </c:v>
                </c:pt>
                <c:pt idx="10">
                  <c:v>Сылвенское </c:v>
                </c:pt>
                <c:pt idx="11">
                  <c:v>Двуреченское </c:v>
                </c:pt>
                <c:pt idx="12">
                  <c:v>Хохловское </c:v>
                </c:pt>
                <c:pt idx="13">
                  <c:v>Юговское </c:v>
                </c:pt>
                <c:pt idx="14">
                  <c:v>Юго-Камское </c:v>
                </c:pt>
                <c:pt idx="15">
                  <c:v>Култаевское </c:v>
                </c:pt>
                <c:pt idx="16">
                  <c:v>Бершетское</c:v>
                </c:pt>
              </c:strCache>
            </c:strRef>
          </c:cat>
          <c:val>
            <c:numRef>
              <c:f>Лист1!$C$2:$C$18</c:f>
              <c:numCache>
                <c:formatCode>#,##0.0</c:formatCode>
                <c:ptCount val="17"/>
                <c:pt idx="0">
                  <c:v>131.29524213216007</c:v>
                </c:pt>
                <c:pt idx="1">
                  <c:v>115.4681172079727</c:v>
                </c:pt>
                <c:pt idx="2">
                  <c:v>115.3346414555833</c:v>
                </c:pt>
                <c:pt idx="3">
                  <c:v>113.89766659128368</c:v>
                </c:pt>
                <c:pt idx="4">
                  <c:v>111.34298288846809</c:v>
                </c:pt>
                <c:pt idx="5">
                  <c:v>105.49587883093676</c:v>
                </c:pt>
                <c:pt idx="6">
                  <c:v>103.22091765687182</c:v>
                </c:pt>
                <c:pt idx="7">
                  <c:v>102.58753958331432</c:v>
                </c:pt>
                <c:pt idx="8">
                  <c:v>101.89626393048259</c:v>
                </c:pt>
                <c:pt idx="9">
                  <c:v>101.68368204245613</c:v>
                </c:pt>
                <c:pt idx="10">
                  <c:v>101.13012212177883</c:v>
                </c:pt>
                <c:pt idx="11">
                  <c:v>100.69449821297309</c:v>
                </c:pt>
                <c:pt idx="12">
                  <c:v>99.30974890976313</c:v>
                </c:pt>
                <c:pt idx="13">
                  <c:v>99.119493282585836</c:v>
                </c:pt>
                <c:pt idx="14">
                  <c:v>95.907561724623889</c:v>
                </c:pt>
                <c:pt idx="15">
                  <c:v>93.927595966177321</c:v>
                </c:pt>
                <c:pt idx="16">
                  <c:v>73.017100918140912</c:v>
                </c:pt>
              </c:numCache>
            </c:numRef>
          </c:val>
          <c:smooth val="0"/>
        </c:ser>
        <c:ser>
          <c:idx val="0"/>
          <c:order val="2"/>
          <c:tx>
            <c:strRef>
              <c:f>Лист1!$D$1</c:f>
              <c:strCache>
                <c:ptCount val="1"/>
                <c:pt idx="0">
                  <c:v>среднее значение по исполнению плана 6 мес. 2022 г.</c:v>
                </c:pt>
              </c:strCache>
            </c:strRef>
          </c:tx>
          <c:spPr>
            <a:ln>
              <a:solidFill>
                <a:schemeClr val="accent1">
                  <a:lumMod val="75000"/>
                </a:schemeClr>
              </a:solidFill>
            </a:ln>
          </c:spPr>
          <c:marker>
            <c:symbol val="none"/>
          </c:marker>
          <c:dLbls>
            <c:dLbl>
              <c:idx val="16"/>
              <c:layout>
                <c:manualLayout>
                  <c:x val="-9.7557961504811906E-3"/>
                  <c:y val="-2.8301120825148681E-2"/>
                </c:manualLayout>
              </c:layout>
              <c:spPr/>
              <c:txPr>
                <a:bodyPr/>
                <a:lstStyle/>
                <a:p>
                  <a:pPr>
                    <a:defRPr sz="1400" b="1">
                      <a:solidFill>
                        <a:schemeClr val="accent1">
                          <a:lumMod val="75000"/>
                        </a:schemeClr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>
                    <a:solidFill>
                      <a:schemeClr val="accent1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Лист1!$A$2:$A$18</c:f>
              <c:strCache>
                <c:ptCount val="17"/>
                <c:pt idx="0">
                  <c:v>Кукуштанское </c:v>
                </c:pt>
                <c:pt idx="1">
                  <c:v>Пальниковское </c:v>
                </c:pt>
                <c:pt idx="2">
                  <c:v>Савинское </c:v>
                </c:pt>
                <c:pt idx="3">
                  <c:v>Фроловское </c:v>
                </c:pt>
                <c:pt idx="4">
                  <c:v>Заболотское </c:v>
                </c:pt>
                <c:pt idx="5">
                  <c:v>Кондратовское </c:v>
                </c:pt>
                <c:pt idx="6">
                  <c:v>Лобановское </c:v>
                </c:pt>
                <c:pt idx="7">
                  <c:v>Гамовское </c:v>
                </c:pt>
                <c:pt idx="8">
                  <c:v>Платошинское </c:v>
                </c:pt>
                <c:pt idx="9">
                  <c:v>Усть-Качкинское </c:v>
                </c:pt>
                <c:pt idx="10">
                  <c:v>Сылвенское </c:v>
                </c:pt>
                <c:pt idx="11">
                  <c:v>Двуреченское </c:v>
                </c:pt>
                <c:pt idx="12">
                  <c:v>Хохловское </c:v>
                </c:pt>
                <c:pt idx="13">
                  <c:v>Юговское </c:v>
                </c:pt>
                <c:pt idx="14">
                  <c:v>Юго-Камское </c:v>
                </c:pt>
                <c:pt idx="15">
                  <c:v>Култаевское </c:v>
                </c:pt>
                <c:pt idx="16">
                  <c:v>Бершетское</c:v>
                </c:pt>
              </c:strCache>
            </c:strRef>
          </c:cat>
          <c:val>
            <c:numRef>
              <c:f>Лист1!$D$2:$D$18</c:f>
              <c:numCache>
                <c:formatCode>0.0</c:formatCode>
                <c:ptCount val="17"/>
                <c:pt idx="0">
                  <c:v>102.5</c:v>
                </c:pt>
                <c:pt idx="1">
                  <c:v>102.5</c:v>
                </c:pt>
                <c:pt idx="2">
                  <c:v>102.5</c:v>
                </c:pt>
                <c:pt idx="3">
                  <c:v>102.5</c:v>
                </c:pt>
                <c:pt idx="4">
                  <c:v>102.5</c:v>
                </c:pt>
                <c:pt idx="5">
                  <c:v>102.5</c:v>
                </c:pt>
                <c:pt idx="6">
                  <c:v>102.5</c:v>
                </c:pt>
                <c:pt idx="7">
                  <c:v>102.5</c:v>
                </c:pt>
                <c:pt idx="8">
                  <c:v>102.5</c:v>
                </c:pt>
                <c:pt idx="9">
                  <c:v>102.5</c:v>
                </c:pt>
                <c:pt idx="10">
                  <c:v>102.5</c:v>
                </c:pt>
                <c:pt idx="11">
                  <c:v>102.5</c:v>
                </c:pt>
                <c:pt idx="12">
                  <c:v>102.5</c:v>
                </c:pt>
                <c:pt idx="13">
                  <c:v>102.5</c:v>
                </c:pt>
                <c:pt idx="14">
                  <c:v>102.5</c:v>
                </c:pt>
                <c:pt idx="15">
                  <c:v>102.5</c:v>
                </c:pt>
                <c:pt idx="16">
                  <c:v>102.5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8564352"/>
        <c:axId val="138565888"/>
      </c:lineChart>
      <c:catAx>
        <c:axId val="13856435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200" b="1" baseline="0">
                <a:latin typeface="Calibri" panose="020F0502020204030204" pitchFamily="34" charset="0"/>
              </a:defRPr>
            </a:pPr>
            <a:endParaRPr lang="ru-RU"/>
          </a:p>
        </c:txPr>
        <c:crossAx val="138565888"/>
        <c:crosses val="autoZero"/>
        <c:auto val="1"/>
        <c:lblAlgn val="ctr"/>
        <c:lblOffset val="100"/>
        <c:noMultiLvlLbl val="0"/>
      </c:catAx>
      <c:valAx>
        <c:axId val="138565888"/>
        <c:scaling>
          <c:orientation val="minMax"/>
          <c:max val="15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ru-RU" sz="1200" dirty="0" smtClean="0"/>
                  <a:t>%</a:t>
                </a:r>
                <a:endParaRPr lang="ru-RU" sz="1200" dirty="0"/>
              </a:p>
            </c:rich>
          </c:tx>
          <c:layout>
            <c:manualLayout>
              <c:xMode val="edge"/>
              <c:yMode val="edge"/>
              <c:x val="2.2489829396325454E-2"/>
              <c:y val="6.8462746288057541E-2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38564352"/>
        <c:crosses val="autoZero"/>
        <c:crossBetween val="between"/>
        <c:majorUnit val="20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3.0119203849518802E-3"/>
          <c:y val="0.85130856592862847"/>
          <c:w val="0.61365474628171479"/>
          <c:h val="0.13720705045738138"/>
        </c:manualLayout>
      </c:layout>
      <c:overlay val="0"/>
      <c:txPr>
        <a:bodyPr/>
        <a:lstStyle/>
        <a:p>
          <a:pPr>
            <a:defRPr sz="1400" b="1">
              <a:latin typeface="Calibri" panose="020F0502020204030204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9544625912715911E-2"/>
          <c:y val="0.1014092814887029"/>
          <c:w val="0.91767021406223681"/>
          <c:h val="0.47590858612018472"/>
        </c:manualLayout>
      </c:layout>
      <c:lineChart>
        <c:grouping val="standard"/>
        <c:varyColors val="0"/>
        <c:ser>
          <c:idx val="1"/>
          <c:order val="0"/>
          <c:tx>
            <c:strRef>
              <c:f>Лист1!$B$1</c:f>
              <c:strCache>
                <c:ptCount val="1"/>
                <c:pt idx="0">
                  <c:v>Исполнение плана 2022 г.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square"/>
            <c:size val="7"/>
            <c:spPr>
              <a:solidFill>
                <a:srgbClr val="0070C0"/>
              </a:solidFill>
            </c:spPr>
          </c:marker>
          <c:dPt>
            <c:idx val="1"/>
            <c:bubble3D val="0"/>
          </c:dPt>
          <c:dPt>
            <c:idx val="2"/>
            <c:bubble3D val="0"/>
          </c:dPt>
          <c:dPt>
            <c:idx val="5"/>
            <c:bubble3D val="0"/>
          </c:dPt>
          <c:dPt>
            <c:idx val="7"/>
            <c:bubble3D val="0"/>
          </c:dPt>
          <c:dPt>
            <c:idx val="9"/>
            <c:bubble3D val="0"/>
          </c:dPt>
          <c:dPt>
            <c:idx val="13"/>
            <c:bubble3D val="0"/>
          </c:dPt>
          <c:dPt>
            <c:idx val="16"/>
            <c:bubble3D val="0"/>
          </c:dPt>
          <c:dLbls>
            <c:dLbl>
              <c:idx val="10"/>
              <c:layout>
                <c:manualLayout>
                  <c:x val="-3.0731314222090102E-2"/>
                  <c:y val="-3.62130329325832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2.933871279547411E-2"/>
                  <c:y val="-3.867399996085706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2.6553619595897669E-2"/>
                  <c:y val="-2.883013184776186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3.2419761211620261E-2"/>
                  <c:y val="-2.883013184776186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1.5656897220422378E-2"/>
                  <c:y val="-3.129109887603566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 rot="0" vert="horz"/>
              <a:lstStyle/>
              <a:p>
                <a:pPr>
                  <a:defRPr sz="1100" b="1">
                    <a:latin typeface="Calibri" panose="020F0502020204030204" pitchFamily="34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Култаевское </c:v>
                </c:pt>
                <c:pt idx="1">
                  <c:v>Савинское </c:v>
                </c:pt>
                <c:pt idx="2">
                  <c:v>Заболотское </c:v>
                </c:pt>
                <c:pt idx="3">
                  <c:v>Фроловское </c:v>
                </c:pt>
                <c:pt idx="4">
                  <c:v>Двуреченское </c:v>
                </c:pt>
                <c:pt idx="5">
                  <c:v>Лобановское </c:v>
                </c:pt>
                <c:pt idx="6">
                  <c:v>Кондратовское </c:v>
                </c:pt>
                <c:pt idx="7">
                  <c:v>Гамовское </c:v>
                </c:pt>
                <c:pt idx="8">
                  <c:v>Кукуштанское </c:v>
                </c:pt>
                <c:pt idx="9">
                  <c:v>Юговское</c:v>
                </c:pt>
                <c:pt idx="10">
                  <c:v>Сылвенское </c:v>
                </c:pt>
                <c:pt idx="11">
                  <c:v>Платошинское </c:v>
                </c:pt>
                <c:pt idx="12">
                  <c:v>Усть-Качкинское </c:v>
                </c:pt>
                <c:pt idx="13">
                  <c:v>Пальниковское </c:v>
                </c:pt>
                <c:pt idx="14">
                  <c:v>Бершетское</c:v>
                </c:pt>
                <c:pt idx="15">
                  <c:v>Хохловское </c:v>
                </c:pt>
                <c:pt idx="16">
                  <c:v>Юго-Камское </c:v>
                </c:pt>
              </c:strCache>
            </c:strRef>
          </c:cat>
          <c:val>
            <c:numRef>
              <c:f>Лист1!$B$2:$B$18</c:f>
              <c:numCache>
                <c:formatCode>#,##0.0</c:formatCode>
                <c:ptCount val="17"/>
                <c:pt idx="0">
                  <c:v>48.993166000062985</c:v>
                </c:pt>
                <c:pt idx="1">
                  <c:v>42.951133501259442</c:v>
                </c:pt>
                <c:pt idx="2">
                  <c:v>48.527272727272731</c:v>
                </c:pt>
                <c:pt idx="3">
                  <c:v>54.755850135897056</c:v>
                </c:pt>
                <c:pt idx="4">
                  <c:v>48.818913043478261</c:v>
                </c:pt>
                <c:pt idx="5">
                  <c:v>46.859926918392205</c:v>
                </c:pt>
                <c:pt idx="6">
                  <c:v>38.364183006535953</c:v>
                </c:pt>
                <c:pt idx="7">
                  <c:v>38.578974358974357</c:v>
                </c:pt>
                <c:pt idx="8">
                  <c:v>44.936</c:v>
                </c:pt>
                <c:pt idx="9">
                  <c:v>41.32459167241776</c:v>
                </c:pt>
                <c:pt idx="10">
                  <c:v>42.342785914615142</c:v>
                </c:pt>
                <c:pt idx="11">
                  <c:v>42.078616999382596</c:v>
                </c:pt>
                <c:pt idx="12">
                  <c:v>45.29162667268929</c:v>
                </c:pt>
                <c:pt idx="13">
                  <c:v>41.685205784204669</c:v>
                </c:pt>
                <c:pt idx="14">
                  <c:v>43.772373540856037</c:v>
                </c:pt>
                <c:pt idx="15">
                  <c:v>37.068965517241381</c:v>
                </c:pt>
                <c:pt idx="16">
                  <c:v>43.140730717185392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Лист1!$C$1</c:f>
              <c:strCache>
                <c:ptCount val="1"/>
                <c:pt idx="0">
                  <c:v>Исполнение плана 6 мес. 2022 г.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circle"/>
            <c:size val="7"/>
            <c:spPr>
              <a:solidFill>
                <a:srgbClr val="C00000"/>
              </a:solidFill>
            </c:spPr>
          </c:marker>
          <c:dPt>
            <c:idx val="0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6"/>
            <c:bubble3D val="0"/>
          </c:dPt>
          <c:dPt>
            <c:idx val="7"/>
            <c:bubble3D val="0"/>
          </c:dPt>
          <c:dPt>
            <c:idx val="8"/>
            <c:bubble3D val="0"/>
          </c:dPt>
          <c:dPt>
            <c:idx val="12"/>
            <c:bubble3D val="0"/>
          </c:dPt>
          <c:dPt>
            <c:idx val="14"/>
            <c:bubble3D val="0"/>
          </c:dPt>
          <c:dPt>
            <c:idx val="15"/>
            <c:bubble3D val="0"/>
          </c:dPt>
          <c:dPt>
            <c:idx val="16"/>
            <c:bubble3D val="0"/>
          </c:dPt>
          <c:dLbls>
            <c:dLbl>
              <c:idx val="0"/>
              <c:layout>
                <c:manualLayout>
                  <c:x val="-2.794611136885812E-2"/>
                  <c:y val="-3.023288305387793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6553509942242131E-2"/>
                  <c:y val="-3.51548171104255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6553509942242103E-2"/>
                  <c:y val="-3.269385008215175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5160908515626138E-2"/>
                  <c:y val="-4.007675116697312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3.0731314222090102E-2"/>
                  <c:y val="-4.007675116697312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numFmt formatCode="#,##0.0" sourceLinked="0"/>
              <c:spPr/>
              <c:txPr>
                <a:bodyPr/>
                <a:lstStyle/>
                <a:p>
                  <a:pPr>
                    <a:defRPr sz="1050" b="1">
                      <a:latin typeface="Calibri" panose="020F0502020204030204" pitchFamily="34" charset="0"/>
                    </a:defRPr>
                  </a:pPr>
                  <a:endParaRPr lang="ru-RU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>
                  <a:defRPr sz="1100" b="1">
                    <a:latin typeface="Calibri" panose="020F0502020204030204" pitchFamily="34" charset="0"/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Култаевское </c:v>
                </c:pt>
                <c:pt idx="1">
                  <c:v>Савинское </c:v>
                </c:pt>
                <c:pt idx="2">
                  <c:v>Заболотское </c:v>
                </c:pt>
                <c:pt idx="3">
                  <c:v>Фроловское </c:v>
                </c:pt>
                <c:pt idx="4">
                  <c:v>Двуреченское </c:v>
                </c:pt>
                <c:pt idx="5">
                  <c:v>Лобановское </c:v>
                </c:pt>
                <c:pt idx="6">
                  <c:v>Кондратовское </c:v>
                </c:pt>
                <c:pt idx="7">
                  <c:v>Гамовское </c:v>
                </c:pt>
                <c:pt idx="8">
                  <c:v>Кукуштанское </c:v>
                </c:pt>
                <c:pt idx="9">
                  <c:v>Юговское</c:v>
                </c:pt>
                <c:pt idx="10">
                  <c:v>Сылвенское </c:v>
                </c:pt>
                <c:pt idx="11">
                  <c:v>Платошинское </c:v>
                </c:pt>
                <c:pt idx="12">
                  <c:v>Усть-Качкинское </c:v>
                </c:pt>
                <c:pt idx="13">
                  <c:v>Пальниковское </c:v>
                </c:pt>
                <c:pt idx="14">
                  <c:v>Бершетское</c:v>
                </c:pt>
                <c:pt idx="15">
                  <c:v>Хохловское </c:v>
                </c:pt>
                <c:pt idx="16">
                  <c:v>Юго-Камское </c:v>
                </c:pt>
              </c:strCache>
            </c:strRef>
          </c:cat>
          <c:val>
            <c:numRef>
              <c:f>Лист1!$C$2:$C$18</c:f>
              <c:numCache>
                <c:formatCode>#,##0.0</c:formatCode>
                <c:ptCount val="17"/>
                <c:pt idx="0">
                  <c:v>141.42545454545456</c:v>
                </c:pt>
                <c:pt idx="1">
                  <c:v>127.72734082397004</c:v>
                </c:pt>
                <c:pt idx="2">
                  <c:v>118.62222222222223</c:v>
                </c:pt>
                <c:pt idx="3">
                  <c:v>116.15545243619489</c:v>
                </c:pt>
                <c:pt idx="4">
                  <c:v>112.11532700948577</c:v>
                </c:pt>
                <c:pt idx="5">
                  <c:v>108.31081081081079</c:v>
                </c:pt>
                <c:pt idx="6">
                  <c:v>105.5705035971223</c:v>
                </c:pt>
                <c:pt idx="7">
                  <c:v>104.7028531663187</c:v>
                </c:pt>
                <c:pt idx="8">
                  <c:v>101.18289900324247</c:v>
                </c:pt>
                <c:pt idx="9">
                  <c:v>100.63753501400561</c:v>
                </c:pt>
                <c:pt idx="10">
                  <c:v>97.194563662374819</c:v>
                </c:pt>
                <c:pt idx="11">
                  <c:v>91.195361284567355</c:v>
                </c:pt>
                <c:pt idx="12">
                  <c:v>90.58325334537858</c:v>
                </c:pt>
                <c:pt idx="13">
                  <c:v>88.176470588235304</c:v>
                </c:pt>
                <c:pt idx="14">
                  <c:v>87.544747081712075</c:v>
                </c:pt>
                <c:pt idx="15">
                  <c:v>86.558441558441572</c:v>
                </c:pt>
                <c:pt idx="16">
                  <c:v>86.281461434370783</c:v>
                </c:pt>
              </c:numCache>
            </c:numRef>
          </c:val>
          <c:smooth val="0"/>
        </c:ser>
        <c:ser>
          <c:idx val="0"/>
          <c:order val="2"/>
          <c:tx>
            <c:strRef>
              <c:f>Лист1!$D$1</c:f>
              <c:strCache>
                <c:ptCount val="1"/>
                <c:pt idx="0">
                  <c:v>среднее значение по исполнению плана 6 мес. 2022 г.</c:v>
                </c:pt>
              </c:strCache>
            </c:strRef>
          </c:tx>
          <c:spPr>
            <a:ln>
              <a:solidFill>
                <a:schemeClr val="accent1">
                  <a:lumMod val="75000"/>
                </a:schemeClr>
              </a:solidFill>
            </a:ln>
          </c:spPr>
          <c:marker>
            <c:symbol val="none"/>
          </c:marker>
          <c:dLbls>
            <c:dLbl>
              <c:idx val="16"/>
              <c:layout>
                <c:manualLayout>
                  <c:x val="-6.9630071330799527E-3"/>
                  <c:y val="-3.117231361711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>
                    <a:solidFill>
                      <a:schemeClr val="accent1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Лист1!$A$2:$A$18</c:f>
              <c:strCache>
                <c:ptCount val="17"/>
                <c:pt idx="0">
                  <c:v>Култаевское </c:v>
                </c:pt>
                <c:pt idx="1">
                  <c:v>Савинское </c:v>
                </c:pt>
                <c:pt idx="2">
                  <c:v>Заболотское </c:v>
                </c:pt>
                <c:pt idx="3">
                  <c:v>Фроловское </c:v>
                </c:pt>
                <c:pt idx="4">
                  <c:v>Двуреченское </c:v>
                </c:pt>
                <c:pt idx="5">
                  <c:v>Лобановское </c:v>
                </c:pt>
                <c:pt idx="6">
                  <c:v>Кондратовское </c:v>
                </c:pt>
                <c:pt idx="7">
                  <c:v>Гамовское </c:v>
                </c:pt>
                <c:pt idx="8">
                  <c:v>Кукуштанское </c:v>
                </c:pt>
                <c:pt idx="9">
                  <c:v>Юговское</c:v>
                </c:pt>
                <c:pt idx="10">
                  <c:v>Сылвенское </c:v>
                </c:pt>
                <c:pt idx="11">
                  <c:v>Платошинское </c:v>
                </c:pt>
                <c:pt idx="12">
                  <c:v>Усть-Качкинское </c:v>
                </c:pt>
                <c:pt idx="13">
                  <c:v>Пальниковское </c:v>
                </c:pt>
                <c:pt idx="14">
                  <c:v>Бершетское</c:v>
                </c:pt>
                <c:pt idx="15">
                  <c:v>Хохловское </c:v>
                </c:pt>
                <c:pt idx="16">
                  <c:v>Юго-Камское </c:v>
                </c:pt>
              </c:strCache>
            </c:strRef>
          </c:cat>
          <c:val>
            <c:numRef>
              <c:f>Лист1!$D$2:$D$18</c:f>
              <c:numCache>
                <c:formatCode>0.0</c:formatCode>
                <c:ptCount val="17"/>
                <c:pt idx="0">
                  <c:v>112.1</c:v>
                </c:pt>
                <c:pt idx="1">
                  <c:v>112.1</c:v>
                </c:pt>
                <c:pt idx="2">
                  <c:v>112.1</c:v>
                </c:pt>
                <c:pt idx="3">
                  <c:v>112.1</c:v>
                </c:pt>
                <c:pt idx="4">
                  <c:v>112.1</c:v>
                </c:pt>
                <c:pt idx="5">
                  <c:v>112.1</c:v>
                </c:pt>
                <c:pt idx="6">
                  <c:v>112.1</c:v>
                </c:pt>
                <c:pt idx="7">
                  <c:v>112.1</c:v>
                </c:pt>
                <c:pt idx="8">
                  <c:v>112.1</c:v>
                </c:pt>
                <c:pt idx="9">
                  <c:v>112.1</c:v>
                </c:pt>
                <c:pt idx="10">
                  <c:v>112.1</c:v>
                </c:pt>
                <c:pt idx="11">
                  <c:v>112.1</c:v>
                </c:pt>
                <c:pt idx="12">
                  <c:v>112.1</c:v>
                </c:pt>
                <c:pt idx="13">
                  <c:v>112.1</c:v>
                </c:pt>
                <c:pt idx="14">
                  <c:v>112.1</c:v>
                </c:pt>
                <c:pt idx="15">
                  <c:v>112.1</c:v>
                </c:pt>
                <c:pt idx="16">
                  <c:v>112.1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5205632"/>
        <c:axId val="135207168"/>
      </c:lineChart>
      <c:catAx>
        <c:axId val="13520563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200" b="1" baseline="0">
                <a:latin typeface="Calibri" panose="020F0502020204030204" pitchFamily="34" charset="0"/>
              </a:defRPr>
            </a:pPr>
            <a:endParaRPr lang="ru-RU"/>
          </a:p>
        </c:txPr>
        <c:crossAx val="135207168"/>
        <c:crosses val="autoZero"/>
        <c:auto val="1"/>
        <c:lblAlgn val="ctr"/>
        <c:lblOffset val="100"/>
        <c:noMultiLvlLbl val="0"/>
      </c:catAx>
      <c:valAx>
        <c:axId val="135207168"/>
        <c:scaling>
          <c:orientation val="minMax"/>
          <c:max val="16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ru-RU" sz="1200" dirty="0" smtClean="0"/>
                  <a:t>%</a:t>
                </a:r>
                <a:endParaRPr lang="ru-RU" sz="1200" dirty="0"/>
              </a:p>
            </c:rich>
          </c:tx>
          <c:layout>
            <c:manualLayout>
              <c:xMode val="edge"/>
              <c:yMode val="edge"/>
              <c:x val="1.5497022190500639E-2"/>
              <c:y val="4.836478429817774E-2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35205632"/>
        <c:crosses val="autoZero"/>
        <c:crossBetween val="between"/>
        <c:majorUnit val="40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6.3064229422537285E-4"/>
          <c:y val="0.85212882367907594"/>
          <c:w val="0.60396078303127609"/>
          <c:h val="0.14212898451392897"/>
        </c:manualLayout>
      </c:layout>
      <c:overlay val="0"/>
      <c:txPr>
        <a:bodyPr/>
        <a:lstStyle/>
        <a:p>
          <a:pPr>
            <a:defRPr sz="1400" b="1">
              <a:latin typeface="Calibri" panose="020F0502020204030204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1165507930133848E-2"/>
          <c:y val="8.5482842412350046E-2"/>
          <c:w val="0.91219532806339143"/>
          <c:h val="0.47517893914386616"/>
        </c:manualLayout>
      </c:layout>
      <c:lineChart>
        <c:grouping val="standard"/>
        <c:varyColors val="0"/>
        <c:ser>
          <c:idx val="1"/>
          <c:order val="0"/>
          <c:tx>
            <c:strRef>
              <c:f>Лист1!$B$1</c:f>
              <c:strCache>
                <c:ptCount val="1"/>
                <c:pt idx="0">
                  <c:v>Исполнение плана 2022 г.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square"/>
            <c:size val="7"/>
            <c:spPr>
              <a:solidFill>
                <a:srgbClr val="0070C0"/>
              </a:solidFill>
            </c:spPr>
          </c:marker>
          <c:dPt>
            <c:idx val="1"/>
            <c:bubble3D val="0"/>
          </c:dPt>
          <c:dPt>
            <c:idx val="2"/>
            <c:bubble3D val="0"/>
          </c:dPt>
          <c:dPt>
            <c:idx val="5"/>
            <c:bubble3D val="0"/>
          </c:dPt>
          <c:dPt>
            <c:idx val="7"/>
            <c:bubble3D val="0"/>
          </c:dPt>
          <c:dPt>
            <c:idx val="9"/>
            <c:bubble3D val="0"/>
          </c:dPt>
          <c:dPt>
            <c:idx val="13"/>
            <c:bubble3D val="0"/>
          </c:dPt>
          <c:dPt>
            <c:idx val="16"/>
            <c:bubble3D val="0"/>
          </c:dPt>
          <c:dLbls>
            <c:dLbl>
              <c:idx val="1"/>
              <c:layout>
                <c:manualLayout>
                  <c:x val="-2.6733590170402947E-2"/>
                  <c:y val="-4.171706561673084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5346993169863347E-2"/>
                  <c:y val="-4.171706561673084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2.950678417148209E-2"/>
                  <c:y val="-4.421285765240298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2.6733590170402947E-2"/>
                  <c:y val="-4.171706561673084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2.950678417148209E-2"/>
                  <c:y val="-4.171706561673084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2.950678417148209E-2"/>
                  <c:y val="-4.171706561673084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2.6733699351269128E-2"/>
                  <c:y val="-4.171706561673084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2.6733590170402947E-2"/>
                  <c:y val="-4.171706561673084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2.5346993169863372E-2"/>
                  <c:y val="-4.171706561673084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2.6345343010251866E-2"/>
                  <c:y val="-2.86881243172572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 rot="0" vert="horz"/>
              <a:lstStyle/>
              <a:p>
                <a:pPr>
                  <a:defRPr sz="1100" b="1">
                    <a:latin typeface="Calibri" panose="020F0502020204030204" pitchFamily="34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Савинское </c:v>
                </c:pt>
                <c:pt idx="1">
                  <c:v>Сылвенское </c:v>
                </c:pt>
                <c:pt idx="2">
                  <c:v>Кукуштанское </c:v>
                </c:pt>
                <c:pt idx="3">
                  <c:v>Пальниковское </c:v>
                </c:pt>
                <c:pt idx="4">
                  <c:v>Заболотское </c:v>
                </c:pt>
                <c:pt idx="5">
                  <c:v>Платошинское </c:v>
                </c:pt>
                <c:pt idx="6">
                  <c:v>Двуреченское </c:v>
                </c:pt>
                <c:pt idx="7">
                  <c:v>Кондратовское </c:v>
                </c:pt>
                <c:pt idx="8">
                  <c:v>Лобановское </c:v>
                </c:pt>
                <c:pt idx="9">
                  <c:v>Юго-Камское </c:v>
                </c:pt>
                <c:pt idx="10">
                  <c:v>Култаевское </c:v>
                </c:pt>
                <c:pt idx="11">
                  <c:v>Фроловское </c:v>
                </c:pt>
                <c:pt idx="12">
                  <c:v>Юговское</c:v>
                </c:pt>
                <c:pt idx="13">
                  <c:v>Бершетское</c:v>
                </c:pt>
                <c:pt idx="14">
                  <c:v>Усть-Качкинское </c:v>
                </c:pt>
                <c:pt idx="15">
                  <c:v>Гамовское </c:v>
                </c:pt>
                <c:pt idx="16">
                  <c:v>Хохловское </c:v>
                </c:pt>
              </c:strCache>
            </c:strRef>
          </c:cat>
          <c:val>
            <c:numRef>
              <c:f>Лист1!$B$2:$B$18</c:f>
              <c:numCache>
                <c:formatCode>#,##0.0</c:formatCode>
                <c:ptCount val="17"/>
                <c:pt idx="0">
                  <c:v>55.250555418415203</c:v>
                </c:pt>
                <c:pt idx="1">
                  <c:v>57.728538420522533</c:v>
                </c:pt>
                <c:pt idx="2">
                  <c:v>57.861960639379106</c:v>
                </c:pt>
                <c:pt idx="3">
                  <c:v>57.826712966884052</c:v>
                </c:pt>
                <c:pt idx="4">
                  <c:v>57.60880644174906</c:v>
                </c:pt>
                <c:pt idx="5">
                  <c:v>57.658310389798572</c:v>
                </c:pt>
                <c:pt idx="6">
                  <c:v>57.710827479304768</c:v>
                </c:pt>
                <c:pt idx="7">
                  <c:v>57.435567010309271</c:v>
                </c:pt>
                <c:pt idx="8">
                  <c:v>57.845976928882024</c:v>
                </c:pt>
                <c:pt idx="9">
                  <c:v>57.798027322714141</c:v>
                </c:pt>
                <c:pt idx="10">
                  <c:v>57.785941966089517</c:v>
                </c:pt>
                <c:pt idx="11">
                  <c:v>57.769411604374632</c:v>
                </c:pt>
                <c:pt idx="12">
                  <c:v>57.760117016089715</c:v>
                </c:pt>
                <c:pt idx="13">
                  <c:v>57.737816307403932</c:v>
                </c:pt>
                <c:pt idx="14">
                  <c:v>57.72357723577236</c:v>
                </c:pt>
                <c:pt idx="15">
                  <c:v>56.520569620253156</c:v>
                </c:pt>
                <c:pt idx="16">
                  <c:v>57.635028085841867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Лист1!$C$1</c:f>
              <c:strCache>
                <c:ptCount val="1"/>
                <c:pt idx="0">
                  <c:v>Исполнение плана 6 мес. 2022 г.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circle"/>
            <c:size val="7"/>
            <c:spPr>
              <a:solidFill>
                <a:srgbClr val="C00000"/>
              </a:solidFill>
            </c:spPr>
          </c:marker>
          <c:dPt>
            <c:idx val="0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6"/>
            <c:bubble3D val="0"/>
          </c:dPt>
          <c:dPt>
            <c:idx val="7"/>
            <c:bubble3D val="0"/>
          </c:dPt>
          <c:dPt>
            <c:idx val="8"/>
            <c:bubble3D val="0"/>
          </c:dPt>
          <c:dPt>
            <c:idx val="12"/>
            <c:bubble3D val="0"/>
          </c:dPt>
          <c:dPt>
            <c:idx val="14"/>
            <c:bubble3D val="0"/>
          </c:dPt>
          <c:dPt>
            <c:idx val="15"/>
            <c:bubble3D val="0"/>
          </c:dPt>
          <c:dPt>
            <c:idx val="16"/>
            <c:bubble3D val="0"/>
          </c:dPt>
          <c:dLbls>
            <c:dLbl>
              <c:idx val="0"/>
              <c:layout>
                <c:manualLayout>
                  <c:x val="-2.4382926121456726E-2"/>
                  <c:y val="-4.560721944861875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3227028291164409E-2"/>
                  <c:y val="-3.327332446400329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5928818005759073E-2"/>
                  <c:y val="-2.773709287392418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4506409681111077E-2"/>
                  <c:y val="-3.51549012344344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4649436615812401E-2"/>
                  <c:y val="-3.77898287631188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3.1511017332025784E-2"/>
                  <c:y val="-3.283361812220144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2.8120187170942466E-2"/>
                  <c:y val="-3.565229097004754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3.0598811195056641E-2"/>
                  <c:y val="-3.98297072218287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2.9212214194517069E-2"/>
                  <c:y val="-3.98297072218287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2.9212214194517069E-2"/>
                  <c:y val="-4.243551748108838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2.7825617193977498E-2"/>
                  <c:y val="-4.155856999698792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3.227997817256123E-2"/>
                  <c:y val="-4.155856999698792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3.0893490352887847E-2"/>
                  <c:y val="-4.144859249313256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2.950678417148209E-2"/>
                  <c:y val="-4.144859249313256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2.7825617193977498E-2"/>
                  <c:y val="-4.144859249313256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2.8120187170942518E-2"/>
                  <c:y val="-4.394442524853684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1.7713612910593753E-2"/>
                  <c:y val="-2.331810336408052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 rot="0" vert="horz"/>
              <a:lstStyle/>
              <a:p>
                <a:pPr>
                  <a:defRPr sz="1100" b="1">
                    <a:latin typeface="Calibri" panose="020F0502020204030204" pitchFamily="34" charset="0"/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Савинское </c:v>
                </c:pt>
                <c:pt idx="1">
                  <c:v>Сылвенское </c:v>
                </c:pt>
                <c:pt idx="2">
                  <c:v>Кукуштанское </c:v>
                </c:pt>
                <c:pt idx="3">
                  <c:v>Пальниковское </c:v>
                </c:pt>
                <c:pt idx="4">
                  <c:v>Заболотское </c:v>
                </c:pt>
                <c:pt idx="5">
                  <c:v>Платошинское </c:v>
                </c:pt>
                <c:pt idx="6">
                  <c:v>Двуреченское </c:v>
                </c:pt>
                <c:pt idx="7">
                  <c:v>Кондратовское </c:v>
                </c:pt>
                <c:pt idx="8">
                  <c:v>Лобановское </c:v>
                </c:pt>
                <c:pt idx="9">
                  <c:v>Юго-Камское </c:v>
                </c:pt>
                <c:pt idx="10">
                  <c:v>Култаевское </c:v>
                </c:pt>
                <c:pt idx="11">
                  <c:v>Фроловское </c:v>
                </c:pt>
                <c:pt idx="12">
                  <c:v>Юговское</c:v>
                </c:pt>
                <c:pt idx="13">
                  <c:v>Бершетское</c:v>
                </c:pt>
                <c:pt idx="14">
                  <c:v>Усть-Качкинское </c:v>
                </c:pt>
                <c:pt idx="15">
                  <c:v>Гамовское </c:v>
                </c:pt>
                <c:pt idx="16">
                  <c:v>Хохловское </c:v>
                </c:pt>
              </c:strCache>
            </c:strRef>
          </c:cat>
          <c:val>
            <c:numRef>
              <c:f>Лист1!$C$2:$C$18</c:f>
              <c:numCache>
                <c:formatCode>#,##0.0</c:formatCode>
                <c:ptCount val="17"/>
                <c:pt idx="0">
                  <c:v>160.44444444444443</c:v>
                </c:pt>
                <c:pt idx="1">
                  <c:v>151.31609597018399</c:v>
                </c:pt>
                <c:pt idx="2">
                  <c:v>143.30434782608697</c:v>
                </c:pt>
                <c:pt idx="3">
                  <c:v>129.23717584705662</c:v>
                </c:pt>
                <c:pt idx="4">
                  <c:v>125.43275632490014</c:v>
                </c:pt>
                <c:pt idx="5">
                  <c:v>118.24665676077267</c:v>
                </c:pt>
                <c:pt idx="6">
                  <c:v>118.2331081081081</c:v>
                </c:pt>
                <c:pt idx="7">
                  <c:v>116.50112023898431</c:v>
                </c:pt>
                <c:pt idx="8">
                  <c:v>115.69195385776405</c:v>
                </c:pt>
                <c:pt idx="9">
                  <c:v>115.59605464542828</c:v>
                </c:pt>
                <c:pt idx="10">
                  <c:v>115.57188393217903</c:v>
                </c:pt>
                <c:pt idx="11">
                  <c:v>115.53882320874926</c:v>
                </c:pt>
                <c:pt idx="12">
                  <c:v>115.52023403217943</c:v>
                </c:pt>
                <c:pt idx="13">
                  <c:v>115.47563261480786</c:v>
                </c:pt>
                <c:pt idx="14">
                  <c:v>115.44715447154472</c:v>
                </c:pt>
                <c:pt idx="15">
                  <c:v>114.93243243243244</c:v>
                </c:pt>
                <c:pt idx="16">
                  <c:v>98.902619871478009</c:v>
                </c:pt>
              </c:numCache>
            </c:numRef>
          </c:val>
          <c:smooth val="0"/>
        </c:ser>
        <c:ser>
          <c:idx val="0"/>
          <c:order val="2"/>
          <c:tx>
            <c:strRef>
              <c:f>Лист1!$D$1</c:f>
              <c:strCache>
                <c:ptCount val="1"/>
                <c:pt idx="0">
                  <c:v>среднее значение по исполнению плана 6 мес. 2022 г.</c:v>
                </c:pt>
              </c:strCache>
            </c:strRef>
          </c:tx>
          <c:spPr>
            <a:ln>
              <a:solidFill>
                <a:schemeClr val="accent1">
                  <a:lumMod val="75000"/>
                </a:schemeClr>
              </a:solidFill>
            </a:ln>
          </c:spPr>
          <c:marker>
            <c:symbol val="none"/>
          </c:marker>
          <c:dLbls>
            <c:dLbl>
              <c:idx val="15"/>
              <c:layout>
                <c:manualLayout>
                  <c:x val="1.9805409125817193E-2"/>
                  <c:y val="-2.9611237731147679E-2"/>
                </c:manualLayout>
              </c:layout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accent1">
                          <a:lumMod val="75000"/>
                        </a:schemeClr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Лист1!$A$2:$A$18</c:f>
              <c:strCache>
                <c:ptCount val="17"/>
                <c:pt idx="0">
                  <c:v>Савинское </c:v>
                </c:pt>
                <c:pt idx="1">
                  <c:v>Сылвенское </c:v>
                </c:pt>
                <c:pt idx="2">
                  <c:v>Кукуштанское </c:v>
                </c:pt>
                <c:pt idx="3">
                  <c:v>Пальниковское </c:v>
                </c:pt>
                <c:pt idx="4">
                  <c:v>Заболотское </c:v>
                </c:pt>
                <c:pt idx="5">
                  <c:v>Платошинское </c:v>
                </c:pt>
                <c:pt idx="6">
                  <c:v>Двуреченское </c:v>
                </c:pt>
                <c:pt idx="7">
                  <c:v>Кондратовское </c:v>
                </c:pt>
                <c:pt idx="8">
                  <c:v>Лобановское </c:v>
                </c:pt>
                <c:pt idx="9">
                  <c:v>Юго-Камское </c:v>
                </c:pt>
                <c:pt idx="10">
                  <c:v>Култаевское </c:v>
                </c:pt>
                <c:pt idx="11">
                  <c:v>Фроловское </c:v>
                </c:pt>
                <c:pt idx="12">
                  <c:v>Юговское</c:v>
                </c:pt>
                <c:pt idx="13">
                  <c:v>Бершетское</c:v>
                </c:pt>
                <c:pt idx="14">
                  <c:v>Усть-Качкинское </c:v>
                </c:pt>
                <c:pt idx="15">
                  <c:v>Гамовское </c:v>
                </c:pt>
                <c:pt idx="16">
                  <c:v>Хохловское </c:v>
                </c:pt>
              </c:strCache>
            </c:strRef>
          </c:cat>
          <c:val>
            <c:numRef>
              <c:f>Лист1!$D$2:$D$18</c:f>
              <c:numCache>
                <c:formatCode>0.0</c:formatCode>
                <c:ptCount val="17"/>
                <c:pt idx="0">
                  <c:v>120.8</c:v>
                </c:pt>
                <c:pt idx="1">
                  <c:v>120.8</c:v>
                </c:pt>
                <c:pt idx="2">
                  <c:v>120.8</c:v>
                </c:pt>
                <c:pt idx="3">
                  <c:v>120.8</c:v>
                </c:pt>
                <c:pt idx="4">
                  <c:v>120.8</c:v>
                </c:pt>
                <c:pt idx="5">
                  <c:v>120.8</c:v>
                </c:pt>
                <c:pt idx="6">
                  <c:v>120.8</c:v>
                </c:pt>
                <c:pt idx="7">
                  <c:v>120.8</c:v>
                </c:pt>
                <c:pt idx="8">
                  <c:v>120.8</c:v>
                </c:pt>
                <c:pt idx="9">
                  <c:v>120.8</c:v>
                </c:pt>
                <c:pt idx="10">
                  <c:v>120.8</c:v>
                </c:pt>
                <c:pt idx="11">
                  <c:v>120.8</c:v>
                </c:pt>
                <c:pt idx="12">
                  <c:v>120.8</c:v>
                </c:pt>
                <c:pt idx="13">
                  <c:v>120.8</c:v>
                </c:pt>
                <c:pt idx="14">
                  <c:v>120.8</c:v>
                </c:pt>
                <c:pt idx="15">
                  <c:v>120.8</c:v>
                </c:pt>
                <c:pt idx="16">
                  <c:v>120.8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7733248"/>
        <c:axId val="77743232"/>
      </c:lineChart>
      <c:catAx>
        <c:axId val="7773324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200" b="1" baseline="0">
                <a:latin typeface="Calibri" panose="020F0502020204030204" pitchFamily="34" charset="0"/>
              </a:defRPr>
            </a:pPr>
            <a:endParaRPr lang="ru-RU"/>
          </a:p>
        </c:txPr>
        <c:crossAx val="77743232"/>
        <c:crosses val="autoZero"/>
        <c:auto val="1"/>
        <c:lblAlgn val="ctr"/>
        <c:lblOffset val="100"/>
        <c:noMultiLvlLbl val="0"/>
      </c:catAx>
      <c:valAx>
        <c:axId val="77743232"/>
        <c:scaling>
          <c:orientation val="minMax"/>
          <c:max val="20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ru-RU" sz="1200" dirty="0" smtClean="0"/>
                  <a:t>%</a:t>
                </a:r>
                <a:endParaRPr lang="ru-RU" sz="1200" dirty="0"/>
              </a:p>
            </c:rich>
          </c:tx>
          <c:layout>
            <c:manualLayout>
              <c:xMode val="edge"/>
              <c:yMode val="edge"/>
              <c:x val="1.2658102082799714E-2"/>
              <c:y val="1.6648049828016522E-2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77733248"/>
        <c:crosses val="autoZero"/>
        <c:crossBetween val="between"/>
        <c:majorUnit val="20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1.2549540682414703E-2"/>
          <c:y val="0.84938916963819855"/>
          <c:w val="0.62911712598425196"/>
          <c:h val="0.13256369919613881"/>
        </c:manualLayout>
      </c:layout>
      <c:overlay val="0"/>
      <c:txPr>
        <a:bodyPr/>
        <a:lstStyle/>
        <a:p>
          <a:pPr>
            <a:defRPr sz="1400" b="1">
              <a:latin typeface="Calibri" panose="020F0502020204030204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9595691163604548E-2"/>
          <c:y val="0.15496159258657871"/>
          <c:w val="0.92031419510061241"/>
          <c:h val="0.44764897917325425"/>
        </c:manualLayout>
      </c:layout>
      <c:lineChart>
        <c:grouping val="standard"/>
        <c:varyColors val="0"/>
        <c:ser>
          <c:idx val="1"/>
          <c:order val="0"/>
          <c:tx>
            <c:strRef>
              <c:f>Лист1!$B$1</c:f>
              <c:strCache>
                <c:ptCount val="1"/>
                <c:pt idx="0">
                  <c:v>Исполнение плана 2022 г.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square"/>
            <c:size val="7"/>
            <c:spPr>
              <a:solidFill>
                <a:srgbClr val="0070C0"/>
              </a:solidFill>
            </c:spPr>
          </c:marker>
          <c:dPt>
            <c:idx val="1"/>
            <c:bubble3D val="0"/>
          </c:dPt>
          <c:dPt>
            <c:idx val="2"/>
            <c:bubble3D val="0"/>
          </c:dPt>
          <c:dPt>
            <c:idx val="5"/>
            <c:bubble3D val="0"/>
          </c:dPt>
          <c:dPt>
            <c:idx val="7"/>
            <c:bubble3D val="0"/>
          </c:dPt>
          <c:dPt>
            <c:idx val="9"/>
            <c:bubble3D val="0"/>
          </c:dPt>
          <c:dPt>
            <c:idx val="13"/>
            <c:bubble3D val="0"/>
          </c:dPt>
          <c:dPt>
            <c:idx val="16"/>
            <c:bubble3D val="0"/>
          </c:dPt>
          <c:dLbls>
            <c:dLbl>
              <c:idx val="3"/>
              <c:layout>
                <c:manualLayout>
                  <c:x val="-2.8366529090461733E-2"/>
                  <c:y val="4.005626867669973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2.5246719160104885E-2"/>
                  <c:y val="2.144742453987183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7.0505249343832017E-3"/>
                  <c:y val="9.4121962095535805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 b="1">
                    <a:latin typeface="Calibri" panose="020F0502020204030204" pitchFamily="34" charset="0"/>
                    <a:cs typeface="Calibri" panose="020F0502020204030204" pitchFamily="34" charset="0"/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Юго-Камское </c:v>
                </c:pt>
                <c:pt idx="1">
                  <c:v>Кукуштанское </c:v>
                </c:pt>
                <c:pt idx="2">
                  <c:v>Лобановское </c:v>
                </c:pt>
                <c:pt idx="3">
                  <c:v>Усть-Качкинское </c:v>
                </c:pt>
                <c:pt idx="4">
                  <c:v>Кондратовское </c:v>
                </c:pt>
                <c:pt idx="5">
                  <c:v>Гамовское </c:v>
                </c:pt>
                <c:pt idx="6">
                  <c:v>Сылвенское </c:v>
                </c:pt>
                <c:pt idx="7">
                  <c:v>Савинское </c:v>
                </c:pt>
                <c:pt idx="8">
                  <c:v>Хохловское </c:v>
                </c:pt>
                <c:pt idx="9">
                  <c:v>Двуреченское </c:v>
                </c:pt>
                <c:pt idx="10">
                  <c:v>Култаевское </c:v>
                </c:pt>
                <c:pt idx="11">
                  <c:v>Фроловское </c:v>
                </c:pt>
                <c:pt idx="12">
                  <c:v>Юговское</c:v>
                </c:pt>
                <c:pt idx="13">
                  <c:v>Платошинское </c:v>
                </c:pt>
                <c:pt idx="14">
                  <c:v>Бершетское</c:v>
                </c:pt>
                <c:pt idx="15">
                  <c:v>Заболотское </c:v>
                </c:pt>
                <c:pt idx="16">
                  <c:v>Пальниковское </c:v>
                </c:pt>
              </c:strCache>
            </c:strRef>
          </c:cat>
          <c:val>
            <c:numRef>
              <c:f>Лист1!$B$2:$B$18</c:f>
              <c:numCache>
                <c:formatCode>#,##0.0</c:formatCode>
                <c:ptCount val="17"/>
                <c:pt idx="0">
                  <c:v>9.5055172413793123</c:v>
                </c:pt>
                <c:pt idx="1">
                  <c:v>13.989285714285716</c:v>
                </c:pt>
                <c:pt idx="2">
                  <c:v>10.024830069213818</c:v>
                </c:pt>
                <c:pt idx="3">
                  <c:v>17.166811138801606</c:v>
                </c:pt>
                <c:pt idx="4">
                  <c:v>10.183242957280783</c:v>
                </c:pt>
                <c:pt idx="5">
                  <c:v>9.4471881060116356</c:v>
                </c:pt>
                <c:pt idx="6">
                  <c:v>10.572133353266556</c:v>
                </c:pt>
                <c:pt idx="7">
                  <c:v>3.2818155335544086</c:v>
                </c:pt>
                <c:pt idx="8">
                  <c:v>4.3675638211851675</c:v>
                </c:pt>
                <c:pt idx="9">
                  <c:v>8.799666666666667</c:v>
                </c:pt>
                <c:pt idx="10">
                  <c:v>9.848557671301112</c:v>
                </c:pt>
                <c:pt idx="11">
                  <c:v>4.8754731264193794</c:v>
                </c:pt>
                <c:pt idx="12">
                  <c:v>6.1626500418721504</c:v>
                </c:pt>
                <c:pt idx="13">
                  <c:v>3.7341430499325234</c:v>
                </c:pt>
                <c:pt idx="14">
                  <c:v>10.420557779048346</c:v>
                </c:pt>
                <c:pt idx="15">
                  <c:v>-0.23128342245989303</c:v>
                </c:pt>
                <c:pt idx="16">
                  <c:v>-4.3321554770318027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Лист1!$C$1</c:f>
              <c:strCache>
                <c:ptCount val="1"/>
                <c:pt idx="0">
                  <c:v>Исполнение плана 6 мес. 2022 г.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circle"/>
            <c:size val="7"/>
            <c:spPr>
              <a:solidFill>
                <a:srgbClr val="FF0000"/>
              </a:solidFill>
            </c:spPr>
          </c:marker>
          <c:dPt>
            <c:idx val="0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6"/>
            <c:bubble3D val="0"/>
          </c:dPt>
          <c:dPt>
            <c:idx val="7"/>
            <c:bubble3D val="0"/>
          </c:dPt>
          <c:dPt>
            <c:idx val="8"/>
            <c:bubble3D val="0"/>
          </c:dPt>
          <c:dPt>
            <c:idx val="12"/>
            <c:bubble3D val="0"/>
          </c:dPt>
          <c:dPt>
            <c:idx val="14"/>
            <c:bubble3D val="0"/>
          </c:dPt>
          <c:dPt>
            <c:idx val="15"/>
            <c:bubble3D val="0"/>
          </c:dPt>
          <c:dPt>
            <c:idx val="16"/>
            <c:bubble3D val="0"/>
          </c:dPt>
          <c:dLbls>
            <c:dLbl>
              <c:idx val="0"/>
              <c:layout>
                <c:manualLayout>
                  <c:x val="-2.9260498687664043E-2"/>
                  <c:y val="-3.129109887603566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0927165354330708E-2"/>
                  <c:y val="-3.867399996085706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7871609798775152E-2"/>
                  <c:y val="-3.62130329325832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6482720909886265E-2"/>
                  <c:y val="-3.867419373778842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6482720909886265E-2"/>
                  <c:y val="-3.375206590430946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2.2611082854768295E-2"/>
                  <c:y val="-3.169074518785661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2.8166666666666666E-2"/>
                  <c:y val="-4.605690104567845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2.5388888888888888E-2"/>
                  <c:y val="-4.614688931062454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2.5398768708752194E-2"/>
                  <c:y val="-4.52877030757265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2.4000134808086708E-2"/>
                  <c:y val="-2.515211984993120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3.0954315698071298E-2"/>
                  <c:y val="-3.149115910198012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2.8166666666666666E-2"/>
                  <c:y val="-2.887502606255317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2.7729221347331582E-2"/>
                  <c:y val="-4.113488912190883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1.5277777777777777E-2"/>
                  <c:y val="2.35580749779704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 rot="0" vert="horz"/>
              <a:lstStyle/>
              <a:p>
                <a:pPr>
                  <a:defRPr sz="1100" b="1">
                    <a:latin typeface="Calibri" panose="020F0502020204030204" pitchFamily="34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Юго-Камское </c:v>
                </c:pt>
                <c:pt idx="1">
                  <c:v>Кукуштанское </c:v>
                </c:pt>
                <c:pt idx="2">
                  <c:v>Лобановское </c:v>
                </c:pt>
                <c:pt idx="3">
                  <c:v>Усть-Качкинское </c:v>
                </c:pt>
                <c:pt idx="4">
                  <c:v>Кондратовское </c:v>
                </c:pt>
                <c:pt idx="5">
                  <c:v>Гамовское </c:v>
                </c:pt>
                <c:pt idx="6">
                  <c:v>Сылвенское </c:v>
                </c:pt>
                <c:pt idx="7">
                  <c:v>Савинское </c:v>
                </c:pt>
                <c:pt idx="8">
                  <c:v>Хохловское </c:v>
                </c:pt>
                <c:pt idx="9">
                  <c:v>Двуреченское </c:v>
                </c:pt>
                <c:pt idx="10">
                  <c:v>Култаевское </c:v>
                </c:pt>
                <c:pt idx="11">
                  <c:v>Фроловское </c:v>
                </c:pt>
                <c:pt idx="12">
                  <c:v>Юговское</c:v>
                </c:pt>
                <c:pt idx="13">
                  <c:v>Платошинское </c:v>
                </c:pt>
                <c:pt idx="14">
                  <c:v>Бершетское</c:v>
                </c:pt>
                <c:pt idx="15">
                  <c:v>Заболотское </c:v>
                </c:pt>
                <c:pt idx="16">
                  <c:v>Пальниковское </c:v>
                </c:pt>
              </c:strCache>
            </c:strRef>
          </c:cat>
          <c:val>
            <c:numRef>
              <c:f>Лист1!$C$2:$C$18</c:f>
              <c:numCache>
                <c:formatCode>#,##0.0</c:formatCode>
                <c:ptCount val="17"/>
                <c:pt idx="0">
                  <c:v>193.7311125166913</c:v>
                </c:pt>
                <c:pt idx="1">
                  <c:v>143.47985347985349</c:v>
                </c:pt>
                <c:pt idx="2">
                  <c:v>117.45090909090909</c:v>
                </c:pt>
                <c:pt idx="3">
                  <c:v>106.20579855873973</c:v>
                </c:pt>
                <c:pt idx="4">
                  <c:v>102.66066666666667</c:v>
                </c:pt>
                <c:pt idx="5">
                  <c:v>101.49166666666667</c:v>
                </c:pt>
                <c:pt idx="6">
                  <c:v>99.601408450704227</c:v>
                </c:pt>
                <c:pt idx="7">
                  <c:v>97.904761904761912</c:v>
                </c:pt>
                <c:pt idx="8">
                  <c:v>97.700258397932814</c:v>
                </c:pt>
                <c:pt idx="9">
                  <c:v>75.425714285714278</c:v>
                </c:pt>
                <c:pt idx="10">
                  <c:v>75.133333333333326</c:v>
                </c:pt>
                <c:pt idx="11">
                  <c:v>70.260000000000005</c:v>
                </c:pt>
                <c:pt idx="12">
                  <c:v>50.946153846153855</c:v>
                </c:pt>
                <c:pt idx="13">
                  <c:v>46.116666666666667</c:v>
                </c:pt>
                <c:pt idx="14">
                  <c:v>41.0075</c:v>
                </c:pt>
                <c:pt idx="15">
                  <c:v>-2.1624999999999996</c:v>
                </c:pt>
                <c:pt idx="16">
                  <c:v>-24.52</c:v>
                </c:pt>
              </c:numCache>
            </c:numRef>
          </c:val>
          <c:smooth val="0"/>
        </c:ser>
        <c:ser>
          <c:idx val="0"/>
          <c:order val="2"/>
          <c:tx>
            <c:strRef>
              <c:f>Лист1!$D$1</c:f>
              <c:strCache>
                <c:ptCount val="1"/>
                <c:pt idx="0">
                  <c:v>среднее значение по исполнению плана 6 мес. 2022 г.</c:v>
                </c:pt>
              </c:strCache>
            </c:strRef>
          </c:tx>
          <c:spPr>
            <a:ln>
              <a:solidFill>
                <a:schemeClr val="accent1">
                  <a:lumMod val="75000"/>
                </a:schemeClr>
              </a:solidFill>
            </a:ln>
          </c:spPr>
          <c:marker>
            <c:symbol val="none"/>
          </c:marker>
          <c:dLbls>
            <c:dLbl>
              <c:idx val="15"/>
              <c:layout>
                <c:manualLayout>
                  <c:x val="9.9688320209973761E-3"/>
                  <c:y val="-3.2812829118006856E-2"/>
                </c:manualLayout>
              </c:layout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accent1">
                          <a:lumMod val="75000"/>
                        </a:schemeClr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Лист1!$A$2:$A$18</c:f>
              <c:strCache>
                <c:ptCount val="17"/>
                <c:pt idx="0">
                  <c:v>Юго-Камское </c:v>
                </c:pt>
                <c:pt idx="1">
                  <c:v>Кукуштанское </c:v>
                </c:pt>
                <c:pt idx="2">
                  <c:v>Лобановское </c:v>
                </c:pt>
                <c:pt idx="3">
                  <c:v>Усть-Качкинское </c:v>
                </c:pt>
                <c:pt idx="4">
                  <c:v>Кондратовское </c:v>
                </c:pt>
                <c:pt idx="5">
                  <c:v>Гамовское </c:v>
                </c:pt>
                <c:pt idx="6">
                  <c:v>Сылвенское </c:v>
                </c:pt>
                <c:pt idx="7">
                  <c:v>Савинское </c:v>
                </c:pt>
                <c:pt idx="8">
                  <c:v>Хохловское </c:v>
                </c:pt>
                <c:pt idx="9">
                  <c:v>Двуреченское </c:v>
                </c:pt>
                <c:pt idx="10">
                  <c:v>Култаевское </c:v>
                </c:pt>
                <c:pt idx="11">
                  <c:v>Фроловское </c:v>
                </c:pt>
                <c:pt idx="12">
                  <c:v>Юговское</c:v>
                </c:pt>
                <c:pt idx="13">
                  <c:v>Платошинское </c:v>
                </c:pt>
                <c:pt idx="14">
                  <c:v>Бершетское</c:v>
                </c:pt>
                <c:pt idx="15">
                  <c:v>Заболотское </c:v>
                </c:pt>
                <c:pt idx="16">
                  <c:v>Пальниковское </c:v>
                </c:pt>
              </c:strCache>
            </c:strRef>
          </c:cat>
          <c:val>
            <c:numRef>
              <c:f>Лист1!$D$2:$D$18</c:f>
              <c:numCache>
                <c:formatCode>0.0</c:formatCode>
                <c:ptCount val="17"/>
                <c:pt idx="0">
                  <c:v>90.5</c:v>
                </c:pt>
                <c:pt idx="1">
                  <c:v>90.5</c:v>
                </c:pt>
                <c:pt idx="2">
                  <c:v>90.5</c:v>
                </c:pt>
                <c:pt idx="3">
                  <c:v>90.5</c:v>
                </c:pt>
                <c:pt idx="4">
                  <c:v>90.5</c:v>
                </c:pt>
                <c:pt idx="5">
                  <c:v>90.5</c:v>
                </c:pt>
                <c:pt idx="6">
                  <c:v>90.5</c:v>
                </c:pt>
                <c:pt idx="7">
                  <c:v>90.5</c:v>
                </c:pt>
                <c:pt idx="8">
                  <c:v>90.5</c:v>
                </c:pt>
                <c:pt idx="9">
                  <c:v>90.5</c:v>
                </c:pt>
                <c:pt idx="10">
                  <c:v>90.5</c:v>
                </c:pt>
                <c:pt idx="11">
                  <c:v>90.5</c:v>
                </c:pt>
                <c:pt idx="12">
                  <c:v>90.5</c:v>
                </c:pt>
                <c:pt idx="13">
                  <c:v>90.5</c:v>
                </c:pt>
                <c:pt idx="14">
                  <c:v>90.5</c:v>
                </c:pt>
                <c:pt idx="15">
                  <c:v>90.5</c:v>
                </c:pt>
                <c:pt idx="16">
                  <c:v>90.5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4560384"/>
        <c:axId val="134615424"/>
      </c:lineChart>
      <c:catAx>
        <c:axId val="13456038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200" b="1" baseline="0">
                <a:latin typeface="Calibri" panose="020F0502020204030204" pitchFamily="34" charset="0"/>
              </a:defRPr>
            </a:pPr>
            <a:endParaRPr lang="ru-RU"/>
          </a:p>
        </c:txPr>
        <c:crossAx val="134615424"/>
        <c:crosses val="autoZero"/>
        <c:auto val="1"/>
        <c:lblAlgn val="ctr"/>
        <c:lblOffset val="1000"/>
        <c:noMultiLvlLbl val="0"/>
      </c:catAx>
      <c:valAx>
        <c:axId val="134615424"/>
        <c:scaling>
          <c:orientation val="minMax"/>
          <c:max val="250"/>
          <c:min val="-5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ru-RU" sz="1200" dirty="0" smtClean="0"/>
                  <a:t>%</a:t>
                </a:r>
                <a:endParaRPr lang="ru-RU" sz="1200" dirty="0"/>
              </a:p>
            </c:rich>
          </c:tx>
          <c:layout>
            <c:manualLayout>
              <c:xMode val="edge"/>
              <c:yMode val="edge"/>
              <c:x val="1.5462179172723305E-3"/>
              <c:y val="0.11343308720683457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34560384"/>
        <c:crosses val="autoZero"/>
        <c:crossBetween val="between"/>
        <c:majorUnit val="40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"/>
          <c:y val="0.84064424628815448"/>
          <c:w val="0.62438801399825017"/>
          <c:h val="0.14212898451392897"/>
        </c:manualLayout>
      </c:layout>
      <c:overlay val="0"/>
      <c:txPr>
        <a:bodyPr/>
        <a:lstStyle/>
        <a:p>
          <a:pPr>
            <a:defRPr sz="1400" b="1">
              <a:latin typeface="Calibri" panose="020F0502020204030204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0476227490266233E-2"/>
          <c:y val="7.8850546247480655E-2"/>
          <c:w val="0.91772622595324116"/>
          <c:h val="0.44102308091210268"/>
        </c:manualLayout>
      </c:layout>
      <c:lineChart>
        <c:grouping val="standard"/>
        <c:varyColors val="0"/>
        <c:ser>
          <c:idx val="1"/>
          <c:order val="0"/>
          <c:tx>
            <c:strRef>
              <c:f>Лист1!$B$1</c:f>
              <c:strCache>
                <c:ptCount val="1"/>
                <c:pt idx="0">
                  <c:v>Исполнение плана 2022 г.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square"/>
            <c:size val="7"/>
            <c:spPr>
              <a:solidFill>
                <a:srgbClr val="0070C0"/>
              </a:solidFill>
            </c:spPr>
          </c:marker>
          <c:dPt>
            <c:idx val="1"/>
            <c:bubble3D val="0"/>
          </c:dPt>
          <c:dPt>
            <c:idx val="2"/>
            <c:bubble3D val="0"/>
          </c:dPt>
          <c:dPt>
            <c:idx val="5"/>
            <c:bubble3D val="0"/>
          </c:dPt>
          <c:dPt>
            <c:idx val="7"/>
            <c:bubble3D val="0"/>
          </c:dPt>
          <c:dPt>
            <c:idx val="9"/>
            <c:bubble3D val="0"/>
          </c:dPt>
          <c:dPt>
            <c:idx val="13"/>
            <c:bubble3D val="0"/>
          </c:dPt>
          <c:dPt>
            <c:idx val="16"/>
            <c:bubble3D val="0"/>
          </c:dPt>
          <c:dLbls>
            <c:dLbl>
              <c:idx val="0"/>
              <c:layout>
                <c:manualLayout>
                  <c:x val="-2.2211221513434038E-2"/>
                  <c:y val="-2.486196784736888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9182728579797517E-2"/>
                  <c:y val="-3.224486893219027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8436832217453054E-2"/>
                  <c:y val="-2.978390190391648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7042530804180356E-2"/>
                  <c:y val="-2.732293487564268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7042530804180356E-2"/>
                  <c:y val="-2.24010008190950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2.5648229390907662E-2"/>
                  <c:y val="-2.732293487564268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2.4253927977634916E-2"/>
                  <c:y val="-2.24010008190950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2.8436832217453054E-2"/>
                  <c:y val="-3.470583596046408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2.7690826067595733E-2"/>
                  <c:y val="-2.978390190391648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2.5648229390907662E-2"/>
                  <c:y val="-2.486196784736888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2.5648229390907662E-2"/>
                  <c:y val="-3.962777001701167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2.5648229390907662E-2"/>
                  <c:y val="-3.716680298873787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2.2113730202017703E-2"/>
                  <c:y val="-2.486196784736888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2.8436832217453054E-2"/>
                  <c:y val="-1.99400337908212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2.1465325151089475E-2"/>
                  <c:y val="-2.486196784736888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2.0071133525329632E-2"/>
                  <c:y val="-2.978390190391648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2.208134288572525E-2"/>
                  <c:y val="-2.24010008190950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 b="1">
                    <a:latin typeface="Calibri" panose="020F0502020204030204" pitchFamily="34" charset="0"/>
                    <a:cs typeface="Calibri" panose="020F0502020204030204" pitchFamily="34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Фроловское </c:v>
                </c:pt>
                <c:pt idx="1">
                  <c:v>Кукуштанское </c:v>
                </c:pt>
                <c:pt idx="2">
                  <c:v>Пальниковское </c:v>
                </c:pt>
                <c:pt idx="3">
                  <c:v>Заболотское </c:v>
                </c:pt>
                <c:pt idx="4">
                  <c:v>Усть-Качкинское </c:v>
                </c:pt>
                <c:pt idx="5">
                  <c:v>Гамовское </c:v>
                </c:pt>
                <c:pt idx="6">
                  <c:v>Двуреченское </c:v>
                </c:pt>
                <c:pt idx="7">
                  <c:v>Савинское </c:v>
                </c:pt>
                <c:pt idx="8">
                  <c:v>Сылвенское </c:v>
                </c:pt>
                <c:pt idx="9">
                  <c:v>Хохловское </c:v>
                </c:pt>
                <c:pt idx="10">
                  <c:v>Кондратовское </c:v>
                </c:pt>
                <c:pt idx="11">
                  <c:v>Култаевское </c:v>
                </c:pt>
                <c:pt idx="12">
                  <c:v>Юго-Камское </c:v>
                </c:pt>
                <c:pt idx="13">
                  <c:v>Лобановское </c:v>
                </c:pt>
                <c:pt idx="14">
                  <c:v>Юговское</c:v>
                </c:pt>
                <c:pt idx="15">
                  <c:v>Платошинское </c:v>
                </c:pt>
                <c:pt idx="16">
                  <c:v>Бершетское</c:v>
                </c:pt>
              </c:strCache>
            </c:strRef>
          </c:cat>
          <c:val>
            <c:numRef>
              <c:f>Лист1!$B$2:$B$18</c:f>
              <c:numCache>
                <c:formatCode>#,##0.0</c:formatCode>
                <c:ptCount val="17"/>
                <c:pt idx="0">
                  <c:v>27.170447934845843</c:v>
                </c:pt>
                <c:pt idx="1">
                  <c:v>18.202150283553877</c:v>
                </c:pt>
                <c:pt idx="2">
                  <c:v>30.831350594821554</c:v>
                </c:pt>
                <c:pt idx="3">
                  <c:v>20.320660121161481</c:v>
                </c:pt>
                <c:pt idx="4">
                  <c:v>38.780206718346257</c:v>
                </c:pt>
                <c:pt idx="5">
                  <c:v>31.483231972198091</c:v>
                </c:pt>
                <c:pt idx="6">
                  <c:v>39.46813625038461</c:v>
                </c:pt>
                <c:pt idx="7">
                  <c:v>17.28245079685146</c:v>
                </c:pt>
                <c:pt idx="8">
                  <c:v>30.262999435488929</c:v>
                </c:pt>
                <c:pt idx="9">
                  <c:v>38.531099230668922</c:v>
                </c:pt>
                <c:pt idx="10">
                  <c:v>15.785645192493714</c:v>
                </c:pt>
                <c:pt idx="11">
                  <c:v>16.274432950807153</c:v>
                </c:pt>
                <c:pt idx="12">
                  <c:v>15.700676982591876</c:v>
                </c:pt>
                <c:pt idx="13">
                  <c:v>23.244180807929119</c:v>
                </c:pt>
                <c:pt idx="14">
                  <c:v>5.199865258204702</c:v>
                </c:pt>
                <c:pt idx="15">
                  <c:v>8.9209503239740826</c:v>
                </c:pt>
                <c:pt idx="16">
                  <c:v>22.290760611032841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Лист1!$C$1</c:f>
              <c:strCache>
                <c:ptCount val="1"/>
                <c:pt idx="0">
                  <c:v>Исполнение плана 6 мес. 2022 г.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circle"/>
            <c:size val="7"/>
            <c:spPr>
              <a:solidFill>
                <a:srgbClr val="C00000"/>
              </a:solidFill>
            </c:spPr>
          </c:marker>
          <c:dPt>
            <c:idx val="0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6"/>
            <c:bubble3D val="0"/>
          </c:dPt>
          <c:dPt>
            <c:idx val="7"/>
            <c:bubble3D val="0"/>
          </c:dPt>
          <c:dPt>
            <c:idx val="8"/>
            <c:bubble3D val="0"/>
          </c:dPt>
          <c:dPt>
            <c:idx val="12"/>
            <c:bubble3D val="0"/>
          </c:dPt>
          <c:dPt>
            <c:idx val="14"/>
            <c:bubble3D val="0"/>
          </c:dPt>
          <c:dPt>
            <c:idx val="15"/>
            <c:bubble3D val="0"/>
          </c:dPt>
          <c:dPt>
            <c:idx val="16"/>
            <c:bubble3D val="0"/>
          </c:dPt>
          <c:dLbls>
            <c:dLbl>
              <c:idx val="0"/>
              <c:layout>
                <c:manualLayout>
                  <c:x val="-4.2771019258486358E-3"/>
                  <c:y val="-1.160336264984527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6825814645302896E-2"/>
                  <c:y val="-3.62130329325832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3797321711666371E-2"/>
                  <c:y val="-3.129109887603566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3.076882877802985E-2"/>
                  <c:y val="-3.375206590430946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2.9374527364757156E-2"/>
                  <c:y val="-3.867399996085706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2.7980225951484458E-2"/>
                  <c:y val="-3.867399996085706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2.6882131247897571E-2"/>
                  <c:y val="-3.867399996085706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2.6882131247897571E-2"/>
                  <c:y val="-4.113496698913085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2.8310220779541151E-2"/>
                  <c:y val="-3.61486477901797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2.5504778485956787E-2"/>
                  <c:y val="-5.102171459935468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2.5538558913621341E-2"/>
                  <c:y val="-2.876567228158005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2.6882241035410322E-2"/>
                  <c:y val="-2.39081977912142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2.6882131247897571E-2"/>
                  <c:y val="-2.636916481948806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1.2519871003214252E-2"/>
                  <c:y val="-3.373052833300657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 rot="0" vert="horz"/>
              <a:lstStyle/>
              <a:p>
                <a:pPr>
                  <a:defRPr sz="1100" b="1">
                    <a:latin typeface="Calibri" panose="020F0502020204030204" pitchFamily="34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Фроловское </c:v>
                </c:pt>
                <c:pt idx="1">
                  <c:v>Кукуштанское </c:v>
                </c:pt>
                <c:pt idx="2">
                  <c:v>Пальниковское </c:v>
                </c:pt>
                <c:pt idx="3">
                  <c:v>Заболотское </c:v>
                </c:pt>
                <c:pt idx="4">
                  <c:v>Усть-Качкинское </c:v>
                </c:pt>
                <c:pt idx="5">
                  <c:v>Гамовское </c:v>
                </c:pt>
                <c:pt idx="6">
                  <c:v>Двуреченское </c:v>
                </c:pt>
                <c:pt idx="7">
                  <c:v>Савинское </c:v>
                </c:pt>
                <c:pt idx="8">
                  <c:v>Сылвенское </c:v>
                </c:pt>
                <c:pt idx="9">
                  <c:v>Хохловское </c:v>
                </c:pt>
                <c:pt idx="10">
                  <c:v>Кондратовское </c:v>
                </c:pt>
                <c:pt idx="11">
                  <c:v>Култаевское </c:v>
                </c:pt>
                <c:pt idx="12">
                  <c:v>Юго-Камское </c:v>
                </c:pt>
                <c:pt idx="13">
                  <c:v>Лобановское </c:v>
                </c:pt>
                <c:pt idx="14">
                  <c:v>Юговское</c:v>
                </c:pt>
                <c:pt idx="15">
                  <c:v>Платошинское </c:v>
                </c:pt>
                <c:pt idx="16">
                  <c:v>Бершетское</c:v>
                </c:pt>
              </c:strCache>
            </c:strRef>
          </c:cat>
          <c:val>
            <c:numRef>
              <c:f>Лист1!$C$2:$C$18</c:f>
              <c:numCache>
                <c:formatCode>#,##0.0</c:formatCode>
                <c:ptCount val="17"/>
                <c:pt idx="0">
                  <c:v>143.71076923076924</c:v>
                </c:pt>
                <c:pt idx="1">
                  <c:v>127.85523411176949</c:v>
                </c:pt>
                <c:pt idx="2">
                  <c:v>122.38333333333333</c:v>
                </c:pt>
                <c:pt idx="3">
                  <c:v>113.80520620064347</c:v>
                </c:pt>
                <c:pt idx="4">
                  <c:v>102.16015683498291</c:v>
                </c:pt>
                <c:pt idx="5">
                  <c:v>100.88307349665924</c:v>
                </c:pt>
                <c:pt idx="6">
                  <c:v>100.41614834739208</c:v>
                </c:pt>
                <c:pt idx="7">
                  <c:v>99.95837970175829</c:v>
                </c:pt>
                <c:pt idx="8">
                  <c:v>99.89296066252588</c:v>
                </c:pt>
                <c:pt idx="9">
                  <c:v>99.787588982993611</c:v>
                </c:pt>
                <c:pt idx="10">
                  <c:v>93.252571428571429</c:v>
                </c:pt>
                <c:pt idx="11">
                  <c:v>91.806304730980088</c:v>
                </c:pt>
                <c:pt idx="12">
                  <c:v>85.654364629224162</c:v>
                </c:pt>
                <c:pt idx="13">
                  <c:v>78.371139240506324</c:v>
                </c:pt>
                <c:pt idx="14">
                  <c:v>77.688358432209668</c:v>
                </c:pt>
                <c:pt idx="15">
                  <c:v>71.213793103448282</c:v>
                </c:pt>
                <c:pt idx="16">
                  <c:v>66.512539520196626</c:v>
                </c:pt>
              </c:numCache>
            </c:numRef>
          </c:val>
          <c:smooth val="0"/>
        </c:ser>
        <c:ser>
          <c:idx val="0"/>
          <c:order val="2"/>
          <c:tx>
            <c:strRef>
              <c:f>Лист1!$D$1</c:f>
              <c:strCache>
                <c:ptCount val="1"/>
                <c:pt idx="0">
                  <c:v>среднее значение по исполнению плана 6 мес. 2022 г.</c:v>
                </c:pt>
              </c:strCache>
            </c:strRef>
          </c:tx>
          <c:spPr>
            <a:ln>
              <a:solidFill>
                <a:schemeClr val="accent1">
                  <a:lumMod val="75000"/>
                </a:schemeClr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0.83278198044376994"/>
                  <c:y val="-2.8301508379011402E-2"/>
                </c:manualLayout>
              </c:layout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accent1">
                          <a:lumMod val="75000"/>
                        </a:schemeClr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Лист1!$A$2:$A$18</c:f>
              <c:strCache>
                <c:ptCount val="17"/>
                <c:pt idx="0">
                  <c:v>Фроловское </c:v>
                </c:pt>
                <c:pt idx="1">
                  <c:v>Кукуштанское </c:v>
                </c:pt>
                <c:pt idx="2">
                  <c:v>Пальниковское </c:v>
                </c:pt>
                <c:pt idx="3">
                  <c:v>Заболотское </c:v>
                </c:pt>
                <c:pt idx="4">
                  <c:v>Усть-Качкинское </c:v>
                </c:pt>
                <c:pt idx="5">
                  <c:v>Гамовское </c:v>
                </c:pt>
                <c:pt idx="6">
                  <c:v>Двуреченское </c:v>
                </c:pt>
                <c:pt idx="7">
                  <c:v>Савинское </c:v>
                </c:pt>
                <c:pt idx="8">
                  <c:v>Сылвенское </c:v>
                </c:pt>
                <c:pt idx="9">
                  <c:v>Хохловское </c:v>
                </c:pt>
                <c:pt idx="10">
                  <c:v>Кондратовское </c:v>
                </c:pt>
                <c:pt idx="11">
                  <c:v>Култаевское </c:v>
                </c:pt>
                <c:pt idx="12">
                  <c:v>Юго-Камское </c:v>
                </c:pt>
                <c:pt idx="13">
                  <c:v>Лобановское </c:v>
                </c:pt>
                <c:pt idx="14">
                  <c:v>Юговское</c:v>
                </c:pt>
                <c:pt idx="15">
                  <c:v>Платошинское </c:v>
                </c:pt>
                <c:pt idx="16">
                  <c:v>Бершетское</c:v>
                </c:pt>
              </c:strCache>
            </c:strRef>
          </c:cat>
          <c:val>
            <c:numRef>
              <c:f>Лист1!$D$2:$D$18</c:f>
              <c:numCache>
                <c:formatCode>0.0</c:formatCode>
                <c:ptCount val="17"/>
                <c:pt idx="0">
                  <c:v>97.75849982784564</c:v>
                </c:pt>
                <c:pt idx="1">
                  <c:v>97.75849982784564</c:v>
                </c:pt>
                <c:pt idx="2">
                  <c:v>97.75849982784564</c:v>
                </c:pt>
                <c:pt idx="3">
                  <c:v>97.75849982784564</c:v>
                </c:pt>
                <c:pt idx="4">
                  <c:v>97.75849982784564</c:v>
                </c:pt>
                <c:pt idx="5">
                  <c:v>97.75849982784564</c:v>
                </c:pt>
                <c:pt idx="6">
                  <c:v>97.75849982784564</c:v>
                </c:pt>
                <c:pt idx="7">
                  <c:v>97.75849982784564</c:v>
                </c:pt>
                <c:pt idx="8">
                  <c:v>97.75849982784564</c:v>
                </c:pt>
                <c:pt idx="9">
                  <c:v>97.75849982784564</c:v>
                </c:pt>
                <c:pt idx="10">
                  <c:v>97.75849982784564</c:v>
                </c:pt>
                <c:pt idx="11">
                  <c:v>97.75849982784564</c:v>
                </c:pt>
                <c:pt idx="12">
                  <c:v>97.75849982784564</c:v>
                </c:pt>
                <c:pt idx="13">
                  <c:v>97.75849982784564</c:v>
                </c:pt>
                <c:pt idx="14">
                  <c:v>97.75849982784564</c:v>
                </c:pt>
                <c:pt idx="15">
                  <c:v>97.75849982784564</c:v>
                </c:pt>
                <c:pt idx="16">
                  <c:v>97.75849982784564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5112576"/>
        <c:axId val="135114112"/>
      </c:lineChart>
      <c:catAx>
        <c:axId val="13511257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200" b="1" baseline="0">
                <a:latin typeface="Calibri" panose="020F0502020204030204" pitchFamily="34" charset="0"/>
              </a:defRPr>
            </a:pPr>
            <a:endParaRPr lang="ru-RU"/>
          </a:p>
        </c:txPr>
        <c:crossAx val="135114112"/>
        <c:crosses val="autoZero"/>
        <c:auto val="1"/>
        <c:lblAlgn val="ctr"/>
        <c:lblOffset val="500"/>
        <c:noMultiLvlLbl val="0"/>
      </c:catAx>
      <c:valAx>
        <c:axId val="135114112"/>
        <c:scaling>
          <c:orientation val="minMax"/>
          <c:max val="18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ru-RU" sz="1200" dirty="0" smtClean="0"/>
                  <a:t>%</a:t>
                </a:r>
                <a:endParaRPr lang="ru-RU" sz="1200" dirty="0"/>
              </a:p>
            </c:rich>
          </c:tx>
          <c:layout>
            <c:manualLayout>
              <c:xMode val="edge"/>
              <c:yMode val="edge"/>
              <c:x val="8.2304234087696212E-3"/>
              <c:y val="1.3522391403058547E-2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35112576"/>
        <c:crosses val="autoZero"/>
        <c:crossBetween val="between"/>
        <c:majorUnit val="20"/>
        <c:minorUnit val="4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"/>
          <c:y val="0.83054281709450761"/>
          <c:w val="0.61593649187616317"/>
          <c:h val="0.15460542197464835"/>
        </c:manualLayout>
      </c:layout>
      <c:overlay val="0"/>
      <c:txPr>
        <a:bodyPr/>
        <a:lstStyle/>
        <a:p>
          <a:pPr>
            <a:defRPr sz="1400" b="1">
              <a:latin typeface="Calibri" panose="020F0502020204030204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6233640706588157E-2"/>
          <c:y val="4.2746628961210079E-2"/>
          <c:w val="0.93083808536609691"/>
          <c:h val="0.49374705835535165"/>
        </c:manualLayout>
      </c:layout>
      <c:lineChart>
        <c:grouping val="standard"/>
        <c:varyColors val="0"/>
        <c:ser>
          <c:idx val="1"/>
          <c:order val="0"/>
          <c:tx>
            <c:strRef>
              <c:f>Лист1!$B$1</c:f>
              <c:strCache>
                <c:ptCount val="1"/>
                <c:pt idx="0">
                  <c:v>Исполнение плана 2022 г.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square"/>
            <c:size val="7"/>
            <c:spPr>
              <a:solidFill>
                <a:srgbClr val="0070C0"/>
              </a:solidFill>
            </c:spPr>
          </c:marker>
          <c:dPt>
            <c:idx val="1"/>
            <c:bubble3D val="0"/>
          </c:dPt>
          <c:dPt>
            <c:idx val="2"/>
            <c:bubble3D val="0"/>
          </c:dPt>
          <c:dPt>
            <c:idx val="5"/>
            <c:bubble3D val="0"/>
          </c:dPt>
          <c:dPt>
            <c:idx val="7"/>
            <c:bubble3D val="0"/>
          </c:dPt>
          <c:dPt>
            <c:idx val="9"/>
            <c:bubble3D val="0"/>
          </c:dPt>
          <c:dPt>
            <c:idx val="13"/>
            <c:bubble3D val="0"/>
          </c:dPt>
          <c:dPt>
            <c:idx val="16"/>
            <c:bubble3D val="0"/>
          </c:dPt>
          <c:dLbls>
            <c:dLbl>
              <c:idx val="0"/>
              <c:layout>
                <c:manualLayout>
                  <c:x val="-3.5374483506680002E-2"/>
                  <c:y val="4.584432775197638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3.4333407399177868E-2"/>
                  <c:y val="3.616500919217893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3.3014880077489005E-2"/>
                  <c:y val="3.356468361168420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3.1909736691249649E-2"/>
                  <c:y val="4.257279181982311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2.4498938662096074E-2"/>
                  <c:y val="4.3408551724779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2.90241084323964E-2"/>
                  <c:y val="3.602567718010873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3.0025108321297633E-2"/>
                  <c:y val="4.813144766746617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2.7203199644483946E-2"/>
                  <c:y val="3.315669545343333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2.7756804799466725E-2"/>
                  <c:y val="4.354783716037822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2.5792245306077103E-2"/>
                  <c:y val="3.066090341776119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2.3523941784246195E-2"/>
                  <c:y val="3.349510127118352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2.9138984557271413E-2"/>
                  <c:y val="3.099930923551138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2.8614153982890685E-2"/>
                  <c:y val="3.066090341776119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2.7785468281302076E-2"/>
                  <c:y val="3.356466901768966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2.7842906343739586E-2"/>
                  <c:y val="4.853942123172250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2.6661926452616377E-2"/>
                  <c:y val="5.599201346548585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2.0672147539162314E-2"/>
                  <c:y val="5.00899565987660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 b="1">
                    <a:latin typeface="Calibri" panose="020F0502020204030204" pitchFamily="34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Лобановское </c:v>
                </c:pt>
                <c:pt idx="1">
                  <c:v>Усть-Качкинское </c:v>
                </c:pt>
                <c:pt idx="2">
                  <c:v>Бершетское</c:v>
                </c:pt>
                <c:pt idx="3">
                  <c:v>Пальниковское </c:v>
                </c:pt>
                <c:pt idx="4">
                  <c:v>Платошинское </c:v>
                </c:pt>
                <c:pt idx="5">
                  <c:v>Юговское </c:v>
                </c:pt>
                <c:pt idx="6">
                  <c:v>Савинское </c:v>
                </c:pt>
                <c:pt idx="7">
                  <c:v>Кукуштанское </c:v>
                </c:pt>
                <c:pt idx="8">
                  <c:v>Гамовское </c:v>
                </c:pt>
                <c:pt idx="9">
                  <c:v>Заболотское </c:v>
                </c:pt>
                <c:pt idx="10">
                  <c:v>Фроловское </c:v>
                </c:pt>
                <c:pt idx="11">
                  <c:v>Кондратовское </c:v>
                </c:pt>
                <c:pt idx="12">
                  <c:v>Юго-Камское </c:v>
                </c:pt>
                <c:pt idx="13">
                  <c:v>Хохловское </c:v>
                </c:pt>
                <c:pt idx="14">
                  <c:v>Двуреченское </c:v>
                </c:pt>
                <c:pt idx="15">
                  <c:v>Сылвенское </c:v>
                </c:pt>
                <c:pt idx="16">
                  <c:v>Култаевское </c:v>
                </c:pt>
              </c:strCache>
            </c:strRef>
          </c:cat>
          <c:val>
            <c:numRef>
              <c:f>Лист1!$B$2:$B$18</c:f>
              <c:numCache>
                <c:formatCode>#,##0.0</c:formatCode>
                <c:ptCount val="17"/>
                <c:pt idx="0">
                  <c:v>218.40372388737515</c:v>
                </c:pt>
                <c:pt idx="1">
                  <c:v>145.0311111111111</c:v>
                </c:pt>
                <c:pt idx="2">
                  <c:v>57.607311223223888</c:v>
                </c:pt>
                <c:pt idx="3">
                  <c:v>104.41935483870968</c:v>
                </c:pt>
                <c:pt idx="4">
                  <c:v>25.811803688622987</c:v>
                </c:pt>
                <c:pt idx="5">
                  <c:v>64.646214567635454</c:v>
                </c:pt>
                <c:pt idx="6">
                  <c:v>25.683802196873955</c:v>
                </c:pt>
                <c:pt idx="7">
                  <c:v>55.466024873037242</c:v>
                </c:pt>
                <c:pt idx="8">
                  <c:v>21.700635721237866</c:v>
                </c:pt>
                <c:pt idx="9">
                  <c:v>46.430131534242584</c:v>
                </c:pt>
                <c:pt idx="10">
                  <c:v>83.804697639177505</c:v>
                </c:pt>
                <c:pt idx="11">
                  <c:v>52.747686087306668</c:v>
                </c:pt>
                <c:pt idx="12">
                  <c:v>71.331378826882698</c:v>
                </c:pt>
                <c:pt idx="13">
                  <c:v>45.116279069767437</c:v>
                </c:pt>
                <c:pt idx="14">
                  <c:v>26.758982674746097</c:v>
                </c:pt>
                <c:pt idx="15">
                  <c:v>34.533359401240233</c:v>
                </c:pt>
                <c:pt idx="16">
                  <c:v>29.082091141102527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Лист1!$C$1</c:f>
              <c:strCache>
                <c:ptCount val="1"/>
                <c:pt idx="0">
                  <c:v>Исполнение плана 6 мес. 2022 г.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circle"/>
            <c:size val="7"/>
            <c:spPr>
              <a:solidFill>
                <a:srgbClr val="C00000"/>
              </a:solidFill>
            </c:spPr>
          </c:marker>
          <c:dPt>
            <c:idx val="0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6"/>
            <c:bubble3D val="0"/>
          </c:dPt>
          <c:dPt>
            <c:idx val="7"/>
            <c:bubble3D val="0"/>
          </c:dPt>
          <c:dPt>
            <c:idx val="8"/>
            <c:bubble3D val="0"/>
          </c:dPt>
          <c:dPt>
            <c:idx val="12"/>
            <c:bubble3D val="0"/>
          </c:dPt>
          <c:dPt>
            <c:idx val="14"/>
            <c:bubble3D val="0"/>
          </c:dPt>
          <c:dPt>
            <c:idx val="15"/>
            <c:bubble3D val="0"/>
          </c:dPt>
          <c:dPt>
            <c:idx val="16"/>
            <c:bubble3D val="0"/>
          </c:dPt>
          <c:dLbls>
            <c:dLbl>
              <c:idx val="0"/>
              <c:layout>
                <c:manualLayout>
                  <c:x val="-3.5227641373180761E-2"/>
                  <c:y val="-3.41699477161046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5781579824463947E-2"/>
                  <c:y val="-3.860440025822604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9848683479613376E-2"/>
                  <c:y val="-3.672548154538656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6903455171647567E-2"/>
                  <c:y val="-3.672548154538652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3.154027330296634E-2"/>
                  <c:y val="-3.63870757276363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2.5492500833240752E-2"/>
                  <c:y val="-3.422968950971443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2.6288412398622375E-2"/>
                  <c:y val="-3.853463599266197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2.6087434729474401E-2"/>
                  <c:y val="-3.895263202887257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2.6173553318387482E-2"/>
                  <c:y val="-5.621430023371431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1.4117320297744694E-2"/>
                  <c:y val="-2.879534800086075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</c:dLbl>
            <c:numFmt formatCode="#,##0.0" sourceLinked="0"/>
            <c:txPr>
              <a:bodyPr rot="0" vert="horz"/>
              <a:lstStyle/>
              <a:p>
                <a:pPr>
                  <a:defRPr sz="1100" b="1">
                    <a:latin typeface="Calibri" panose="020F0502020204030204" pitchFamily="34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Лист1!$A$2:$A$18</c:f>
              <c:strCache>
                <c:ptCount val="17"/>
                <c:pt idx="0">
                  <c:v>Лобановское </c:v>
                </c:pt>
                <c:pt idx="1">
                  <c:v>Усть-Качкинское </c:v>
                </c:pt>
                <c:pt idx="2">
                  <c:v>Бершетское</c:v>
                </c:pt>
                <c:pt idx="3">
                  <c:v>Пальниковское </c:v>
                </c:pt>
                <c:pt idx="4">
                  <c:v>Платошинское </c:v>
                </c:pt>
                <c:pt idx="5">
                  <c:v>Юговское </c:v>
                </c:pt>
                <c:pt idx="6">
                  <c:v>Савинское </c:v>
                </c:pt>
                <c:pt idx="7">
                  <c:v>Кукуштанское </c:v>
                </c:pt>
                <c:pt idx="8">
                  <c:v>Гамовское </c:v>
                </c:pt>
                <c:pt idx="9">
                  <c:v>Заболотское </c:v>
                </c:pt>
                <c:pt idx="10">
                  <c:v>Фроловское </c:v>
                </c:pt>
                <c:pt idx="11">
                  <c:v>Кондратовское </c:v>
                </c:pt>
                <c:pt idx="12">
                  <c:v>Юго-Камское </c:v>
                </c:pt>
                <c:pt idx="13">
                  <c:v>Хохловское </c:v>
                </c:pt>
                <c:pt idx="14">
                  <c:v>Двуреченское </c:v>
                </c:pt>
                <c:pt idx="15">
                  <c:v>Сылвенское </c:v>
                </c:pt>
                <c:pt idx="16">
                  <c:v>Култаевское </c:v>
                </c:pt>
              </c:strCache>
            </c:strRef>
          </c:cat>
          <c:val>
            <c:numRef>
              <c:f>Лист1!$C$2:$C$18</c:f>
              <c:numCache>
                <c:formatCode>#,##0.0</c:formatCode>
                <c:ptCount val="17"/>
                <c:pt idx="0">
                  <c:v>411.1348578756145</c:v>
                </c:pt>
                <c:pt idx="1">
                  <c:v>290.0622222222222</c:v>
                </c:pt>
                <c:pt idx="2">
                  <c:v>119.71211893355103</c:v>
                </c:pt>
                <c:pt idx="3">
                  <c:v>117.70909090909089</c:v>
                </c:pt>
                <c:pt idx="4">
                  <c:v>115.60490567644679</c:v>
                </c:pt>
                <c:pt idx="5">
                  <c:v>115.60410651267246</c:v>
                </c:pt>
                <c:pt idx="6">
                  <c:v>109.95132127955493</c:v>
                </c:pt>
                <c:pt idx="7">
                  <c:v>105.7194073993065</c:v>
                </c:pt>
                <c:pt idx="8">
                  <c:v>104.05725439167209</c:v>
                </c:pt>
                <c:pt idx="9">
                  <c:v>101.80928054491274</c:v>
                </c:pt>
                <c:pt idx="10">
                  <c:v>101.40724249913198</c:v>
                </c:pt>
                <c:pt idx="11">
                  <c:v>94.917848134681805</c:v>
                </c:pt>
                <c:pt idx="12">
                  <c:v>92.459173492756761</c:v>
                </c:pt>
                <c:pt idx="13">
                  <c:v>87.464788732394368</c:v>
                </c:pt>
                <c:pt idx="14">
                  <c:v>77.416049382716054</c:v>
                </c:pt>
                <c:pt idx="15">
                  <c:v>65.147650594148828</c:v>
                </c:pt>
                <c:pt idx="16">
                  <c:v>58.164021456616709</c:v>
                </c:pt>
              </c:numCache>
            </c:numRef>
          </c:val>
          <c:smooth val="0"/>
        </c:ser>
        <c:ser>
          <c:idx val="0"/>
          <c:order val="2"/>
          <c:tx>
            <c:strRef>
              <c:f>Лист1!$D$1</c:f>
              <c:strCache>
                <c:ptCount val="1"/>
                <c:pt idx="0">
                  <c:v>среднее значение по исполнению плана  6 мес. 2022 г.</c:v>
                </c:pt>
              </c:strCache>
            </c:strRef>
          </c:tx>
          <c:spPr>
            <a:ln>
              <a:solidFill>
                <a:schemeClr val="accent1">
                  <a:lumMod val="75000"/>
                </a:schemeClr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0.85827308076880349"/>
                  <c:y val="-3.4008605569546622E-2"/>
                </c:manualLayout>
              </c:layout>
              <c:numFmt formatCode="#,##0.0" sourceLinked="0"/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accent1">
                          <a:lumMod val="75000"/>
                        </a:schemeClr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Лист1!$A$2:$A$18</c:f>
              <c:strCache>
                <c:ptCount val="17"/>
                <c:pt idx="0">
                  <c:v>Лобановское </c:v>
                </c:pt>
                <c:pt idx="1">
                  <c:v>Усть-Качкинское </c:v>
                </c:pt>
                <c:pt idx="2">
                  <c:v>Бершетское</c:v>
                </c:pt>
                <c:pt idx="3">
                  <c:v>Пальниковское </c:v>
                </c:pt>
                <c:pt idx="4">
                  <c:v>Платошинское </c:v>
                </c:pt>
                <c:pt idx="5">
                  <c:v>Юговское </c:v>
                </c:pt>
                <c:pt idx="6">
                  <c:v>Савинское </c:v>
                </c:pt>
                <c:pt idx="7">
                  <c:v>Кукуштанское </c:v>
                </c:pt>
                <c:pt idx="8">
                  <c:v>Гамовское </c:v>
                </c:pt>
                <c:pt idx="9">
                  <c:v>Заболотское </c:v>
                </c:pt>
                <c:pt idx="10">
                  <c:v>Фроловское </c:v>
                </c:pt>
                <c:pt idx="11">
                  <c:v>Кондратовское </c:v>
                </c:pt>
                <c:pt idx="12">
                  <c:v>Юго-Камское </c:v>
                </c:pt>
                <c:pt idx="13">
                  <c:v>Хохловское </c:v>
                </c:pt>
                <c:pt idx="14">
                  <c:v>Двуреченское </c:v>
                </c:pt>
                <c:pt idx="15">
                  <c:v>Сылвенское </c:v>
                </c:pt>
                <c:pt idx="16">
                  <c:v>Култаевское </c:v>
                </c:pt>
              </c:strCache>
            </c:strRef>
          </c:cat>
          <c:val>
            <c:numRef>
              <c:f>Лист1!$D$2:$D$18</c:f>
              <c:numCache>
                <c:formatCode>0.0</c:formatCode>
                <c:ptCount val="17"/>
                <c:pt idx="0">
                  <c:v>94.6</c:v>
                </c:pt>
                <c:pt idx="1">
                  <c:v>94.6</c:v>
                </c:pt>
                <c:pt idx="2">
                  <c:v>94.6</c:v>
                </c:pt>
                <c:pt idx="3">
                  <c:v>94.6</c:v>
                </c:pt>
                <c:pt idx="4">
                  <c:v>94.6</c:v>
                </c:pt>
                <c:pt idx="5">
                  <c:v>94.6</c:v>
                </c:pt>
                <c:pt idx="6">
                  <c:v>94.6</c:v>
                </c:pt>
                <c:pt idx="7">
                  <c:v>94.6</c:v>
                </c:pt>
                <c:pt idx="8">
                  <c:v>94.6</c:v>
                </c:pt>
                <c:pt idx="9">
                  <c:v>94.6</c:v>
                </c:pt>
                <c:pt idx="10">
                  <c:v>94.6</c:v>
                </c:pt>
                <c:pt idx="11">
                  <c:v>94.6</c:v>
                </c:pt>
                <c:pt idx="12">
                  <c:v>94.6</c:v>
                </c:pt>
                <c:pt idx="13">
                  <c:v>94.6</c:v>
                </c:pt>
                <c:pt idx="14">
                  <c:v>94.6</c:v>
                </c:pt>
                <c:pt idx="15">
                  <c:v>94.6</c:v>
                </c:pt>
                <c:pt idx="16">
                  <c:v>94.6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6636032"/>
        <c:axId val="70372736"/>
      </c:lineChart>
      <c:catAx>
        <c:axId val="6663603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200" b="1" baseline="0">
                <a:latin typeface="Calibri" panose="020F0502020204030204" pitchFamily="34" charset="0"/>
              </a:defRPr>
            </a:pPr>
            <a:endParaRPr lang="ru-RU"/>
          </a:p>
        </c:txPr>
        <c:crossAx val="70372736"/>
        <c:crosses val="autoZero"/>
        <c:auto val="1"/>
        <c:lblAlgn val="ctr"/>
        <c:lblOffset val="500"/>
        <c:noMultiLvlLbl val="0"/>
      </c:catAx>
      <c:valAx>
        <c:axId val="70372736"/>
        <c:scaling>
          <c:orientation val="minMax"/>
          <c:max val="45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ru-RU" sz="1200" dirty="0" smtClean="0"/>
                  <a:t>%</a:t>
                </a:r>
                <a:endParaRPr lang="ru-RU" sz="1200" dirty="0"/>
              </a:p>
            </c:rich>
          </c:tx>
          <c:layout>
            <c:manualLayout>
              <c:xMode val="edge"/>
              <c:yMode val="edge"/>
              <c:x val="1.4120041252756743E-3"/>
              <c:y val="0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66636032"/>
        <c:crosses val="autoZero"/>
        <c:crossBetween val="between"/>
        <c:majorUnit val="100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2.8793328291100095E-3"/>
          <c:y val="0.8221947446533554"/>
          <c:w val="0.60397948615028441"/>
          <c:h val="0.15401584281435415"/>
        </c:manualLayout>
      </c:layout>
      <c:overlay val="0"/>
      <c:txPr>
        <a:bodyPr/>
        <a:lstStyle/>
        <a:p>
          <a:pPr>
            <a:defRPr sz="1400" b="1">
              <a:latin typeface="Calibri" panose="020F0502020204030204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8" y="4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63" y="4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0A3557-DB59-4597-881D-BA5D88DF0D13}" type="datetimeFigureOut">
              <a:rPr lang="ru-RU" smtClean="0"/>
              <a:t>11.07.2022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744538"/>
            <a:ext cx="59563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9" y="4715928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8" y="9430093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63" y="9430093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A7E4EC-DD06-4C70-8B2E-40A26DCF20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12772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0688" y="744538"/>
            <a:ext cx="59563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0C2CC1-9949-406D-8E09-74E5A15F2B09}" type="slidenum">
              <a:rPr lang="ru-RU" smtClean="0">
                <a:solidFill>
                  <a:prstClr val="black"/>
                </a:solidFill>
              </a:rPr>
              <a:pPr/>
              <a:t>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977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0688" y="744538"/>
            <a:ext cx="59563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0C2CC1-9949-406D-8E09-74E5A15F2B09}" type="slidenum">
              <a:rPr lang="ru-RU" smtClean="0">
                <a:solidFill>
                  <a:prstClr val="black"/>
                </a:solidFill>
              </a:rPr>
              <a:pPr/>
              <a:t>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9779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0688" y="744538"/>
            <a:ext cx="59563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0C2CC1-9949-406D-8E09-74E5A15F2B09}" type="slidenum">
              <a:rPr lang="ru-RU" smtClean="0">
                <a:solidFill>
                  <a:prstClr val="black"/>
                </a:solidFill>
              </a:rPr>
              <a:pPr/>
              <a:t>3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9779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0688" y="744538"/>
            <a:ext cx="59563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0C2CC1-9949-406D-8E09-74E5A15F2B09}" type="slidenum">
              <a:rPr lang="ru-RU" smtClean="0">
                <a:solidFill>
                  <a:prstClr val="black"/>
                </a:solidFill>
              </a:rPr>
              <a:pPr/>
              <a:t>4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9779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0688" y="744538"/>
            <a:ext cx="59563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0C2CC1-9949-406D-8E09-74E5A15F2B09}" type="slidenum">
              <a:rPr lang="ru-RU" smtClean="0">
                <a:solidFill>
                  <a:prstClr val="black"/>
                </a:solidFill>
              </a:rPr>
              <a:pPr/>
              <a:t>5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9779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0688" y="744538"/>
            <a:ext cx="59563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0C2CC1-9949-406D-8E09-74E5A15F2B09}" type="slidenum">
              <a:rPr lang="ru-RU" smtClean="0">
                <a:solidFill>
                  <a:prstClr val="black"/>
                </a:solidFill>
              </a:rPr>
              <a:pPr/>
              <a:t>6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9779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0688" y="744538"/>
            <a:ext cx="59563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0C2CC1-9949-406D-8E09-74E5A15F2B09}" type="slidenum">
              <a:rPr lang="ru-RU" smtClean="0">
                <a:solidFill>
                  <a:prstClr val="black"/>
                </a:solidFill>
              </a:rPr>
              <a:pPr/>
              <a:t>7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9779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222433"/>
            <a:ext cx="9144000" cy="2492567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22243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2210259"/>
            <a:ext cx="9144000" cy="1905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0" y="1333500"/>
            <a:ext cx="9144000" cy="42545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4210460"/>
            <a:ext cx="5637010" cy="73509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E9F7CB-6615-40C7-B592-1ECD162292A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2610242"/>
            <a:ext cx="7175351" cy="1494306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54316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609599"/>
            <a:ext cx="6400800" cy="28956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8C071C-5A1B-4FA4-847A-0D2F72C29A62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07945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13764"/>
            <a:ext cx="2057400" cy="4365283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609599"/>
            <a:ext cx="4829287" cy="407894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D4EFE-C9A4-4BD0-ACB5-B646316048DE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89987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222433"/>
            <a:ext cx="9144000" cy="2492567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22243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2210259"/>
            <a:ext cx="9144000" cy="1905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0" y="1333500"/>
            <a:ext cx="9144000" cy="42545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4210456"/>
            <a:ext cx="5637010" cy="73509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E9F7CB-6615-40C7-B592-1ECD162292A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2610242"/>
            <a:ext cx="7175351" cy="1494306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88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5AED14-DAC1-4BC5-925C-ADBC9A76BC46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609600"/>
            <a:ext cx="6400800" cy="2895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1878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222433"/>
            <a:ext cx="9144000" cy="2492567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22243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2210259"/>
            <a:ext cx="9144000" cy="1905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333500"/>
            <a:ext cx="9144000" cy="42545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1810541"/>
            <a:ext cx="5966666" cy="2019455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3839592"/>
            <a:ext cx="5970494" cy="696217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67632C-711D-4A0C-BF39-D529AFE68804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99393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88DD0C-E197-4013-8D6C-057E7C6CBB04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609599"/>
            <a:ext cx="3346704" cy="2895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609600"/>
            <a:ext cx="3346704" cy="2895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0057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609601"/>
            <a:ext cx="3346704" cy="533135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166939"/>
            <a:ext cx="3346704" cy="22860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609601"/>
            <a:ext cx="3346704" cy="533135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165860"/>
            <a:ext cx="3346704" cy="22860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C9C337-D853-4C7A-98E1-86D8A1E9CB93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6162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91726F-12AF-4064-9829-38904F936B73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55971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6761A-CFB7-4164-B9A2-7A8523ED5C71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9792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1841501"/>
            <a:ext cx="3636085" cy="1048744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8" y="609600"/>
            <a:ext cx="4017085" cy="4078942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2914835"/>
            <a:ext cx="3388660" cy="178293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9DF95D-302D-41A0-AF71-4C441F4AB341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03465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5AED14-DAC1-4BC5-925C-ADBC9A76BC46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609600"/>
            <a:ext cx="6400800" cy="2895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03274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222433"/>
            <a:ext cx="9144000" cy="2492567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22243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2210259"/>
            <a:ext cx="9144000" cy="1905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0" y="1333500"/>
            <a:ext cx="9144000" cy="42545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952501"/>
            <a:ext cx="4114800" cy="2606505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842071"/>
            <a:ext cx="3694114" cy="1802517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26655F-2B0B-4217-A95D-49F9C2854826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3720351"/>
            <a:ext cx="6383538" cy="9525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30035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609599"/>
            <a:ext cx="6400800" cy="28956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8C071C-5A1B-4FA4-847A-0D2F72C29A62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08914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13764"/>
            <a:ext cx="2057400" cy="4365283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609599"/>
            <a:ext cx="4829287" cy="407894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D4EFE-C9A4-4BD0-ACB5-B646316048DE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93572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222433"/>
            <a:ext cx="9144000" cy="2492567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22243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2210259"/>
            <a:ext cx="9144000" cy="1905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333500"/>
            <a:ext cx="9144000" cy="42545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1810543"/>
            <a:ext cx="5966666" cy="2019455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3839592"/>
            <a:ext cx="5970494" cy="696217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67632C-711D-4A0C-BF39-D529AFE68804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68368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88DD0C-E197-4013-8D6C-057E7C6CBB04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609599"/>
            <a:ext cx="3346704" cy="2895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609600"/>
            <a:ext cx="3346704" cy="2895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0831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609603"/>
            <a:ext cx="3346704" cy="533135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166939"/>
            <a:ext cx="3346704" cy="22860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609603"/>
            <a:ext cx="3346704" cy="533135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165860"/>
            <a:ext cx="3346704" cy="22860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C9C337-D853-4C7A-98E1-86D8A1E9CB93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03393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91726F-12AF-4064-9829-38904F936B73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10992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6761A-CFB7-4164-B9A2-7A8523ED5C71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48313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1841501"/>
            <a:ext cx="3636085" cy="1048744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26" y="609600"/>
            <a:ext cx="4017085" cy="4078942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2914835"/>
            <a:ext cx="3388660" cy="178293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9DF95D-302D-41A0-AF71-4C441F4AB341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74390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222433"/>
            <a:ext cx="9144000" cy="2492567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22243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2210259"/>
            <a:ext cx="9144000" cy="1905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0" y="1333500"/>
            <a:ext cx="9144000" cy="42545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952502"/>
            <a:ext cx="4114800" cy="2606505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842071"/>
            <a:ext cx="3694114" cy="1802517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26655F-2B0B-4217-A95D-49F9C2854826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3720351"/>
            <a:ext cx="6383538" cy="9525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71391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254500"/>
            <a:ext cx="9144000" cy="14605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42545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3140253"/>
            <a:ext cx="9144000" cy="1905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333500"/>
            <a:ext cx="9144000" cy="42545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90" y="3643473"/>
            <a:ext cx="6512511" cy="9525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610217"/>
            <a:ext cx="6400800" cy="2895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5143505"/>
            <a:ext cx="2514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27.11.2013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5143505"/>
            <a:ext cx="3352801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5143505"/>
            <a:ext cx="18288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1E70AF3-EC4B-439A-8621-69E618DFC03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4642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254500"/>
            <a:ext cx="9144000" cy="14605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42545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3140253"/>
            <a:ext cx="9144000" cy="1905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333500"/>
            <a:ext cx="9144000" cy="42545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90" y="3643473"/>
            <a:ext cx="6512511" cy="9525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610217"/>
            <a:ext cx="6400800" cy="2895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5143501"/>
            <a:ext cx="2514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27.11.2013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5143501"/>
            <a:ext cx="3352801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5143501"/>
            <a:ext cx="18288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1E70AF3-EC4B-439A-8621-69E618DFC03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1027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512" y="121196"/>
            <a:ext cx="8784976" cy="81609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2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Анализ 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исполнения планов по </a:t>
            </a:r>
            <a:r>
              <a:rPr lang="ru-RU" sz="22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доходам бюджетов поселений 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 </a:t>
            </a:r>
            <a:b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</a:b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по </a:t>
            </a:r>
            <a:r>
              <a:rPr lang="ru-RU" sz="22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состоянию на 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01.07.202</a:t>
            </a:r>
            <a:r>
              <a:rPr lang="en-US" sz="2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2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 </a:t>
            </a:r>
            <a:endParaRPr lang="ru-RU" sz="2400" b="1" dirty="0"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744718136"/>
              </p:ext>
            </p:extLst>
          </p:nvPr>
        </p:nvGraphicFramePr>
        <p:xfrm>
          <a:off x="35496" y="554427"/>
          <a:ext cx="9108504" cy="51605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12241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512" y="97194"/>
            <a:ext cx="8856984" cy="88809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2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Анализ 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исполнения планов по налоговым и неналоговым доходам </a:t>
            </a:r>
            <a:r>
              <a:rPr lang="ru-RU" sz="22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бюджетов поселений по состоянию на 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01.07.202</a:t>
            </a:r>
            <a:r>
              <a:rPr lang="en-US" sz="2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2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 </a:t>
            </a:r>
            <a:b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</a:b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(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без учета доходов от платных услуг)  </a:t>
            </a:r>
            <a:endParaRPr lang="ru-RU" sz="2000" b="1" dirty="0"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186862870"/>
              </p:ext>
            </p:extLst>
          </p:nvPr>
        </p:nvGraphicFramePr>
        <p:xfrm>
          <a:off x="35496" y="554427"/>
          <a:ext cx="9144000" cy="51605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28440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9512" y="145199"/>
            <a:ext cx="8784976" cy="48005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2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Анализ 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исполнения планов по доходам от налога на доходы физических лиц бюджетов </a:t>
            </a:r>
            <a:r>
              <a:rPr lang="ru-RU" sz="22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поселений по состоянию на 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01.07.2022 </a:t>
            </a:r>
            <a:endParaRPr lang="ru-RU" sz="2200" b="1" dirty="0"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852806702"/>
              </p:ext>
            </p:extLst>
          </p:nvPr>
        </p:nvGraphicFramePr>
        <p:xfrm>
          <a:off x="-37785" y="523413"/>
          <a:ext cx="9119623" cy="51605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9218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97194"/>
            <a:ext cx="9108504" cy="48005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2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Анализ 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исполнения планов по доходам от подакцизных товаров (продукции) бюджетов </a:t>
            </a:r>
            <a:r>
              <a:rPr lang="ru-RU" sz="22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поселений по состоянию на 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01.07.2022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/>
            </a:r>
            <a:b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</a:br>
            <a:endParaRPr lang="ru-RU" sz="2200" b="1" dirty="0"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538138324"/>
              </p:ext>
            </p:extLst>
          </p:nvPr>
        </p:nvGraphicFramePr>
        <p:xfrm>
          <a:off x="107504" y="841276"/>
          <a:ext cx="9001000" cy="48737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14256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97194"/>
            <a:ext cx="9108504" cy="48005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3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Анализ </a:t>
            </a:r>
            <a:r>
              <a:rPr lang="ru-RU" sz="23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исполнения планов по доходам от налога на имущество физических лиц бюджетов </a:t>
            </a:r>
            <a:r>
              <a:rPr lang="ru-RU" sz="23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поселений по состоянию на </a:t>
            </a:r>
            <a:r>
              <a:rPr lang="ru-RU" sz="23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01.07.2022 </a:t>
            </a:r>
            <a:endParaRPr lang="ru-RU" sz="2300" b="1" dirty="0"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248243574"/>
              </p:ext>
            </p:extLst>
          </p:nvPr>
        </p:nvGraphicFramePr>
        <p:xfrm>
          <a:off x="28931" y="49188"/>
          <a:ext cx="9079574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69024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97194"/>
            <a:ext cx="9108504" cy="48005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Анализ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исполнения планов по доходам от земельного налога бюджетов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поселений по состоянию на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01.07.2022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/>
            </a:r>
            <a:br>
              <a:rPr lang="ru-RU" sz="24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</a:b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 </a:t>
            </a:r>
            <a:endParaRPr lang="ru-RU" sz="2400" b="1" dirty="0"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35651921"/>
              </p:ext>
            </p:extLst>
          </p:nvPr>
        </p:nvGraphicFramePr>
        <p:xfrm>
          <a:off x="107504" y="625252"/>
          <a:ext cx="8999294" cy="51159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23170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3944" y="21555"/>
            <a:ext cx="9120056" cy="89172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2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Анализ 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исполнения планов по неналоговым доходам бюджетов </a:t>
            </a:r>
            <a:r>
              <a:rPr lang="ru-RU" sz="22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поселений по состоянию на 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01.07.2022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/>
            </a:r>
            <a:b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</a:b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 </a:t>
            </a:r>
            <a:endParaRPr lang="ru-RU" sz="1800" b="1" dirty="0">
              <a:solidFill>
                <a:schemeClr val="accent1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700381493"/>
              </p:ext>
            </p:extLst>
          </p:nvPr>
        </p:nvGraphicFramePr>
        <p:xfrm>
          <a:off x="35496" y="625253"/>
          <a:ext cx="9001000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65362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10328</TotalTime>
  <Words>268</Words>
  <Application>Microsoft Office PowerPoint</Application>
  <PresentationFormat>Экран (16:10)</PresentationFormat>
  <Paragraphs>172</Paragraphs>
  <Slides>7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7</vt:i4>
      </vt:variant>
    </vt:vector>
  </HeadingPairs>
  <TitlesOfParts>
    <vt:vector size="9" baseType="lpstr">
      <vt:lpstr>2_Воздушный поток</vt:lpstr>
      <vt:lpstr>3_Воздушный поток</vt:lpstr>
      <vt:lpstr>Анализ исполнения планов по доходам бюджетов поселений   по состоянию на 01.07.2022  </vt:lpstr>
      <vt:lpstr>Анализ исполнения планов по налоговым и неналоговым доходам бюджетов поселений по состоянию на 01.07.2022  (без учета доходов от платных услуг)  </vt:lpstr>
      <vt:lpstr>Анализ исполнения планов по доходам от налога на доходы физических лиц бюджетов поселений по состоянию на 01.07.2022 </vt:lpstr>
      <vt:lpstr>Анализ исполнения планов по доходам от подакцизных товаров (продукции) бюджетов поселений по состоянию на 01.07.2022 </vt:lpstr>
      <vt:lpstr>Анализ исполнения планов по доходам от налога на имущество физических лиц бюджетов поселений по состоянию на 01.07.2022 </vt:lpstr>
      <vt:lpstr>Анализ исполнения планов по доходам от земельного налога бюджетов поселений по состоянию на 01.07.2022  </vt:lpstr>
      <vt:lpstr>Анализ исполнения планов по неналоговым доходам бюджетов поселений по состоянию на 01.07.2022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Майсурадзе Александра Димитриевна</dc:creator>
  <cp:lastModifiedBy>feu21-02</cp:lastModifiedBy>
  <cp:revision>1809</cp:revision>
  <cp:lastPrinted>2021-04-15T09:29:12Z</cp:lastPrinted>
  <dcterms:created xsi:type="dcterms:W3CDTF">2018-10-24T09:39:02Z</dcterms:created>
  <dcterms:modified xsi:type="dcterms:W3CDTF">2022-07-11T07:08:56Z</dcterms:modified>
</cp:coreProperties>
</file>